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32918400" cx="43891200"/>
  <p:notesSz cx="6858000" cy="9144000"/>
  <p:embeddedFontLst>
    <p:embeddedFont>
      <p:font typeface="La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GoogleSlidesCustomDataVersion2">
      <go:slidesCustomData xmlns:go="http://customooxmlschemas.google.com/" r:id="rId17" roundtripDataSignature="AMtx7miUGgnYjbj40K7LMJo5whAsmL3D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D75657-61D0-4D18-A266-DC9B695561C1}">
  <a:tblStyle styleId="{DFD75657-61D0-4D18-A266-DC9B695561C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BF1E8"/>
          </a:solidFill>
        </a:fill>
      </a:tcStyle>
    </a:wholeTbl>
    <a:band1H>
      <a:tcTxStyle/>
      <a:tcStyle>
        <a:fill>
          <a:solidFill>
            <a:srgbClr val="D4E2CE"/>
          </a:solidFill>
        </a:fill>
      </a:tcStyle>
    </a:band1H>
    <a:band2H>
      <a:tcTxStyle/>
    </a:band2H>
    <a:band1V>
      <a:tcTxStyle/>
      <a:tcStyle>
        <a:fill>
          <a:solidFill>
            <a:srgbClr val="D4E2CE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6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6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6"/>
          </a:solidFill>
        </a:fill>
      </a:tcStyle>
    </a:firstRow>
    <a:neCell>
      <a:tcTxStyle/>
    </a:neCell>
    <a:nwCell>
      <a:tcTxStyle/>
    </a:nwCell>
  </a:tblStyle>
  <a:tblStyle styleId="{8BD0C56F-74B5-47B2-87C4-9E430772384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368" orient="horz"/>
        <p:guide pos="1382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Lato-regular.fntdata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Lato-italic.fntdata"/><Relationship Id="rId14" Type="http://schemas.openxmlformats.org/officeDocument/2006/relationships/font" Target="fonts/Lato-bold.fntdata"/><Relationship Id="rId17" Type="http://customschemas.google.com/relationships/presentationmetadata" Target="metadata"/><Relationship Id="rId16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d3d1bc761_1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29d3d1bc76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 DO: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(done) Background: clear vs blur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Objective: include python package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(done) Interpretation: change model (XGBoost + MRMR?)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Results: table of performance (F1) and accuracy from all models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(done) remove the distribution of age graph in distribution of age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add summary section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goal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prediction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find all important genes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29d3d1bc761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9f1af7df3e_4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29f1af7df3e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 DO: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(done) Background: clear vs blur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Objective: include python package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(done) Interpretation: change model (XGBoost + MRMR?)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Results: table of performance (F1) and accuracy from all models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(done) remove the distribution of age graph in distribution of age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add summary section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goal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prediction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find all important genes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29f1af7df3e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9d399359f8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29d399359f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description for each method pca mrmr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background be more specific and less text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side by side for plots?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add std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object add python package?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29d399359f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9e36dd45de_2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29e36dd45de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add std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add the conclusion for table and first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mrmr is best and around 10 genes are sufficient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pca (+xgboost!)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object add python package?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table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develop ml model with 99 auc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first two about what we have done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last two we need to mention the future work (tend to exclude the gene that correlated) there is no one method fit all,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future work: multi class </a:t>
            </a:r>
            <a:endParaRPr/>
          </a:p>
        </p:txBody>
      </p:sp>
      <p:sp>
        <p:nvSpPr>
          <p:cNvPr id="349" name="Google Shape;349;g29e36dd45de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de47b9e90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29de47b9e9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g29de47b9e9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3291840" y="5387342"/>
            <a:ext cx="37307520" cy="114604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5486400" y="17289782"/>
            <a:ext cx="32918400" cy="7947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/>
            </a:lvl1pPr>
            <a:lvl2pPr lvl="1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3pPr>
            <a:lvl4pPr lvl="3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4pPr>
            <a:lvl5pPr lvl="4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5pPr>
            <a:lvl6pPr lvl="5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6pPr>
            <a:lvl7pPr lvl="6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7pPr>
            <a:lvl8pPr lvl="7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8pPr>
            <a:lvl9pPr lvl="8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11502389" y="278131"/>
            <a:ext cx="20886422" cy="37856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 rot="5400000">
            <a:off x="22193251" y="10968991"/>
            <a:ext cx="27896822" cy="9464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 rot="5400000">
            <a:off x="2990851" y="1779271"/>
            <a:ext cx="27896822" cy="2784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0" type="dt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1" type="ftr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2" type="sldNum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2994662" y="8206749"/>
            <a:ext cx="37856160" cy="13693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2994662" y="22029429"/>
            <a:ext cx="37856160" cy="7200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 sz="96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8640"/>
              <a:buNone/>
              <a:defRPr sz="864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3017520" y="8763000"/>
            <a:ext cx="18653760" cy="20886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22219920" y="8763000"/>
            <a:ext cx="18653760" cy="20886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3023237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3023242" y="8069582"/>
            <a:ext cx="18568032" cy="39547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b="1" sz="11520"/>
            </a:lvl1pPr>
            <a:lvl2pPr indent="-2286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b="1" sz="9600"/>
            </a:lvl2pPr>
            <a:lvl3pPr indent="-2286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b="1" sz="8640"/>
            </a:lvl3pPr>
            <a:lvl4pPr indent="-2286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4pPr>
            <a:lvl5pPr indent="-2286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5pPr>
            <a:lvl6pPr indent="-2286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6pPr>
            <a:lvl7pPr indent="-2286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7pPr>
            <a:lvl8pPr indent="-2286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8pPr>
            <a:lvl9pPr indent="-2286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3023242" y="12024360"/>
            <a:ext cx="18568032" cy="17686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22219922" y="8069582"/>
            <a:ext cx="18659477" cy="39547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b="1" sz="11520"/>
            </a:lvl1pPr>
            <a:lvl2pPr indent="-2286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b="1" sz="9600"/>
            </a:lvl2pPr>
            <a:lvl3pPr indent="-2286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b="1" sz="8640"/>
            </a:lvl3pPr>
            <a:lvl4pPr indent="-2286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4pPr>
            <a:lvl5pPr indent="-2286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5pPr>
            <a:lvl6pPr indent="-2286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6pPr>
            <a:lvl7pPr indent="-2286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7pPr>
            <a:lvl8pPr indent="-2286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8pPr>
            <a:lvl9pPr indent="-2286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9pPr>
          </a:lstStyle>
          <a:p/>
        </p:txBody>
      </p:sp>
      <p:sp>
        <p:nvSpPr>
          <p:cNvPr id="50" name="Google Shape;50;p7"/>
          <p:cNvSpPr txBox="1"/>
          <p:nvPr>
            <p:ph idx="4" type="body"/>
          </p:nvPr>
        </p:nvSpPr>
        <p:spPr>
          <a:xfrm>
            <a:off x="22219922" y="12024360"/>
            <a:ext cx="18659477" cy="17686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0" type="dt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3023237" y="2194560"/>
            <a:ext cx="14156054" cy="7680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18659477" y="4739647"/>
            <a:ext cx="22219920" cy="23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120396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Char char="•"/>
              <a:defRPr sz="15360"/>
            </a:lvl1pPr>
            <a:lvl2pPr indent="-108204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13439"/>
            </a:lvl2pPr>
            <a:lvl3pPr indent="-96012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3pPr>
            <a:lvl4pPr indent="-8382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4pPr>
            <a:lvl5pPr indent="-8382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5pPr>
            <a:lvl6pPr indent="-8382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6pPr>
            <a:lvl7pPr indent="-8382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7pPr>
            <a:lvl8pPr indent="-8382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8pPr>
            <a:lvl9pPr indent="-8382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3023237" y="9875520"/>
            <a:ext cx="14156054" cy="1829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indent="-2286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indent="-2286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indent="-2286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indent="-2286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indent="-2286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indent="-2286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indent="-2286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indent="-2286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3023237" y="2194560"/>
            <a:ext cx="14156054" cy="7680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/>
          <p:nvPr>
            <p:ph idx="2" type="pic"/>
          </p:nvPr>
        </p:nvSpPr>
        <p:spPr>
          <a:xfrm>
            <a:off x="18659477" y="4739647"/>
            <a:ext cx="22219920" cy="23393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3023237" y="9875520"/>
            <a:ext cx="14156054" cy="1829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indent="-2286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indent="-2286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indent="-2286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indent="-2286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indent="-2286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indent="-2286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indent="-2286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indent="-2286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b="0" i="0" sz="2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1082040" lvl="0" marL="457200" marR="0" rtl="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b="0" i="0" sz="1343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60120" lvl="1" marL="914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b="0" i="0" sz="115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38200" lvl="2" marL="13716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7239" lvl="3" marL="18288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77239" lvl="4" marL="22860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777239" lvl="5" marL="27432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77239" lvl="6" marL="3200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77239" lvl="7" marL="36576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777240" lvl="8" marL="41148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.png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3" Type="http://schemas.openxmlformats.org/officeDocument/2006/relationships/image" Target="../media/image22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6.png"/><Relationship Id="rId15" Type="http://schemas.openxmlformats.org/officeDocument/2006/relationships/image" Target="../media/image12.png"/><Relationship Id="rId14" Type="http://schemas.openxmlformats.org/officeDocument/2006/relationships/image" Target="../media/image13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5" Type="http://schemas.openxmlformats.org/officeDocument/2006/relationships/image" Target="../media/image2.png"/><Relationship Id="rId19" Type="http://schemas.openxmlformats.org/officeDocument/2006/relationships/image" Target="../media/image16.png"/><Relationship Id="rId6" Type="http://schemas.openxmlformats.org/officeDocument/2006/relationships/image" Target="../media/image3.png"/><Relationship Id="rId18" Type="http://schemas.openxmlformats.org/officeDocument/2006/relationships/image" Target="../media/image10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7.png"/><Relationship Id="rId13" Type="http://schemas.openxmlformats.org/officeDocument/2006/relationships/image" Target="../media/image8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5" Type="http://schemas.openxmlformats.org/officeDocument/2006/relationships/image" Target="../media/image23.png"/><Relationship Id="rId14" Type="http://schemas.openxmlformats.org/officeDocument/2006/relationships/image" Target="../media/image22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3.png"/><Relationship Id="rId8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11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29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29d3d1bc761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3663" y="10563488"/>
            <a:ext cx="5051700" cy="33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29d3d1bc761_1_0"/>
          <p:cNvSpPr txBox="1"/>
          <p:nvPr/>
        </p:nvSpPr>
        <p:spPr>
          <a:xfrm>
            <a:off x="29551550" y="26131394"/>
            <a:ext cx="13369200" cy="6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DREAMR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Developed a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generalizable genomic analytics package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featuring comprehensive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preprocessing, feature filtering and selection, modeling, and evaluation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techniques and functionalities.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DREAMR's Pipeline for AMD Findings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classified AMD patients with high performance (~0.98 AUC).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Interpretation (SHAP and LIME)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identified potential disease-causing genes.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Best performing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 not show all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significant genes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MRMR's inherent nature to exclude redundant genes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DREAMR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a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variety of models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users to choose according to their needs.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Improvements: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Plans to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extend DREAMR's capabilities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handle multiclass classification problems.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usage example: classify AMD patients for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disease stages.</a:t>
            </a:r>
            <a:endParaRPr b="1" sz="2800"/>
          </a:p>
        </p:txBody>
      </p:sp>
      <p:sp>
        <p:nvSpPr>
          <p:cNvPr id="91" name="Google Shape;91;g29d3d1bc761_1_0"/>
          <p:cNvSpPr txBox="1"/>
          <p:nvPr/>
        </p:nvSpPr>
        <p:spPr>
          <a:xfrm>
            <a:off x="8561506" y="630681"/>
            <a:ext cx="30104700" cy="25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25" lIns="72075" spcFirstLastPara="1" rIns="72075" wrap="square" tIns="3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Interpretable Machine Learning Pipeline to Identify Genomic Signatures in Age-Related Macular Degeneration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29d3d1bc761_1_0"/>
          <p:cNvSpPr txBox="1"/>
          <p:nvPr/>
        </p:nvSpPr>
        <p:spPr>
          <a:xfrm>
            <a:off x="8389719" y="3144525"/>
            <a:ext cx="30600900" cy="4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25" lIns="72075" spcFirstLastPara="1" rIns="72075" wrap="square" tIns="36025">
            <a:spAutoFit/>
          </a:bodyPr>
          <a:lstStyle/>
          <a:p>
            <a:pPr indent="-538695" lvl="0" marL="53869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96"/>
              <a:buFont typeface="Arial"/>
              <a:buNone/>
            </a:pPr>
            <a:r>
              <a:rPr b="0" i="0" lang="en-US" sz="46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Duy Ha, Patrick Yee, Qingxin Yuan, Sujitha Ravichandran, Tian Xia, Wanying Xu</a:t>
            </a:r>
            <a:endParaRPr b="0" i="0" sz="469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8695" lvl="0" marL="53869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96"/>
              <a:buFont typeface="Arial"/>
              <a:buNone/>
            </a:pPr>
            <a:r>
              <a:rPr b="0" i="0" lang="en-US" sz="46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Sponsor: Rinki Ratnapriya; Faculty Mentor: Arko Barman; Mentor: Maryam Khalid</a:t>
            </a:r>
            <a:endParaRPr b="0" i="0" sz="469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8695" lvl="0" marL="53869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96"/>
              <a:buFont typeface="Arial"/>
              <a:buNone/>
            </a:pPr>
            <a:br>
              <a:rPr b="0" i="0" lang="en-US" sz="46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69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8695" lvl="0" marL="53869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96"/>
              <a:buFont typeface="Arial"/>
              <a:buNone/>
            </a:pPr>
            <a:br>
              <a:rPr b="0" i="0" lang="en-US" sz="46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69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g29d3d1bc761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54800" y="648875"/>
            <a:ext cx="3668200" cy="366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g29d3d1bc761_1_0"/>
          <p:cNvCxnSpPr/>
          <p:nvPr/>
        </p:nvCxnSpPr>
        <p:spPr>
          <a:xfrm>
            <a:off x="248003" y="4750676"/>
            <a:ext cx="43324200" cy="0"/>
          </a:xfrm>
          <a:prstGeom prst="straightConnector1">
            <a:avLst/>
          </a:prstGeom>
          <a:noFill/>
          <a:ln cap="flat" cmpd="sng" w="127000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5" name="Google Shape;95;g29d3d1bc761_1_0"/>
          <p:cNvCxnSpPr/>
          <p:nvPr/>
        </p:nvCxnSpPr>
        <p:spPr>
          <a:xfrm>
            <a:off x="14587941" y="4918484"/>
            <a:ext cx="14100" cy="27608400"/>
          </a:xfrm>
          <a:prstGeom prst="straightConnector1">
            <a:avLst/>
          </a:prstGeom>
          <a:noFill/>
          <a:ln cap="flat" cmpd="sng" w="666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6" name="Google Shape;96;g29d3d1bc761_1_0"/>
          <p:cNvCxnSpPr/>
          <p:nvPr/>
        </p:nvCxnSpPr>
        <p:spPr>
          <a:xfrm>
            <a:off x="28743388" y="4974020"/>
            <a:ext cx="132300" cy="27615600"/>
          </a:xfrm>
          <a:prstGeom prst="straightConnector1">
            <a:avLst/>
          </a:prstGeom>
          <a:noFill/>
          <a:ln cap="flat" cmpd="sng" w="666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" name="Google Shape;97;g29d3d1bc761_1_0"/>
          <p:cNvSpPr txBox="1"/>
          <p:nvPr/>
        </p:nvSpPr>
        <p:spPr>
          <a:xfrm>
            <a:off x="522660" y="5029200"/>
            <a:ext cx="137160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b="0" i="0" lang="en-US" sz="563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Background and Objective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29d3d1bc761_1_0"/>
          <p:cNvSpPr txBox="1"/>
          <p:nvPr/>
        </p:nvSpPr>
        <p:spPr>
          <a:xfrm>
            <a:off x="550286" y="27015593"/>
            <a:ext cx="137160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b="0" i="0" lang="en-US" sz="563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29d3d1bc761_1_0"/>
          <p:cNvSpPr txBox="1"/>
          <p:nvPr/>
        </p:nvSpPr>
        <p:spPr>
          <a:xfrm>
            <a:off x="29097609" y="5032885"/>
            <a:ext cx="141732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lang="en-US" sz="563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Interpretation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29d3d1bc761_1_0"/>
          <p:cNvSpPr txBox="1"/>
          <p:nvPr/>
        </p:nvSpPr>
        <p:spPr>
          <a:xfrm>
            <a:off x="29096208" y="24953321"/>
            <a:ext cx="141732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lang="en-US" sz="563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29d3d1bc761_1_0"/>
          <p:cNvSpPr txBox="1"/>
          <p:nvPr/>
        </p:nvSpPr>
        <p:spPr>
          <a:xfrm>
            <a:off x="14842639" y="5029200"/>
            <a:ext cx="137160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lang="en-US" sz="563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Modeling &amp; 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oogle Shape;102;g29d3d1bc761_1_0"/>
          <p:cNvCxnSpPr/>
          <p:nvPr/>
        </p:nvCxnSpPr>
        <p:spPr>
          <a:xfrm>
            <a:off x="228600" y="159754"/>
            <a:ext cx="0" cy="32555100"/>
          </a:xfrm>
          <a:prstGeom prst="straightConnector1">
            <a:avLst/>
          </a:prstGeom>
          <a:noFill/>
          <a:ln cap="flat" cmpd="sng" w="539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3" name="Google Shape;103;g29d3d1bc761_1_0"/>
          <p:cNvCxnSpPr/>
          <p:nvPr/>
        </p:nvCxnSpPr>
        <p:spPr>
          <a:xfrm>
            <a:off x="43596564" y="148407"/>
            <a:ext cx="12600" cy="32616600"/>
          </a:xfrm>
          <a:prstGeom prst="straightConnector1">
            <a:avLst/>
          </a:prstGeom>
          <a:noFill/>
          <a:ln cap="flat" cmpd="sng" w="539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4" name="Google Shape;104;g29d3d1bc761_1_0"/>
          <p:cNvCxnSpPr/>
          <p:nvPr/>
        </p:nvCxnSpPr>
        <p:spPr>
          <a:xfrm>
            <a:off x="228600" y="159754"/>
            <a:ext cx="43342500" cy="0"/>
          </a:xfrm>
          <a:prstGeom prst="straightConnector1">
            <a:avLst/>
          </a:prstGeom>
          <a:noFill/>
          <a:ln cap="flat" cmpd="sng" w="539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5" name="Google Shape;105;g29d3d1bc761_1_0"/>
          <p:cNvCxnSpPr/>
          <p:nvPr/>
        </p:nvCxnSpPr>
        <p:spPr>
          <a:xfrm>
            <a:off x="202645" y="32722070"/>
            <a:ext cx="43434000" cy="47400"/>
          </a:xfrm>
          <a:prstGeom prst="straightConnector1">
            <a:avLst/>
          </a:prstGeom>
          <a:noFill/>
          <a:ln cap="flat" cmpd="sng" w="539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6" name="Google Shape;106;g29d3d1bc761_1_0"/>
          <p:cNvCxnSpPr/>
          <p:nvPr/>
        </p:nvCxnSpPr>
        <p:spPr>
          <a:xfrm>
            <a:off x="46107196" y="20124366"/>
            <a:ext cx="0" cy="212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7" name="Google Shape;107;g29d3d1bc761_1_0"/>
          <p:cNvCxnSpPr/>
          <p:nvPr/>
        </p:nvCxnSpPr>
        <p:spPr>
          <a:xfrm>
            <a:off x="46107198" y="20336783"/>
            <a:ext cx="521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8" name="Google Shape;108;g29d3d1bc761_1_0"/>
          <p:cNvSpPr txBox="1"/>
          <p:nvPr/>
        </p:nvSpPr>
        <p:spPr>
          <a:xfrm>
            <a:off x="15674500" y="6329550"/>
            <a:ext cx="12518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1: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filtering: filtering features using gene variance and statistical methods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ata to Knowledge Lab | D2K | Rice University" id="109" name="Google Shape;109;g29d3d1bc761_1_0"/>
          <p:cNvPicPr preferRelativeResize="0"/>
          <p:nvPr/>
        </p:nvPicPr>
        <p:blipFill rotWithShape="1">
          <a:blip r:embed="rId5">
            <a:alphaModFix/>
          </a:blip>
          <a:srcRect b="20294" l="4836" r="10468" t="19713"/>
          <a:stretch/>
        </p:blipFill>
        <p:spPr>
          <a:xfrm>
            <a:off x="440089" y="1020863"/>
            <a:ext cx="7975592" cy="2956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9d3d1bc761_1_0"/>
          <p:cNvSpPr txBox="1"/>
          <p:nvPr/>
        </p:nvSpPr>
        <p:spPr>
          <a:xfrm>
            <a:off x="10968368" y="28443675"/>
            <a:ext cx="31029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Genomic Data: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18056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Genes from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453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105 samples with </a:t>
            </a:r>
            <a:r>
              <a:rPr b="1" i="0" lang="en-US" sz="2800" u="none" cap="none" strike="noStrike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normal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AMD levels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 samples with </a:t>
            </a:r>
            <a:r>
              <a:rPr b="1" i="0" lang="en-US" sz="2800" u="none" cap="none" strike="noStrike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advanced</a:t>
            </a:r>
            <a:r>
              <a:rPr b="0" i="0" lang="en-US" sz="2800" u="none" cap="none" strike="noStrike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AMD levels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g29d3d1bc761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104000" y="7464822"/>
            <a:ext cx="8292808" cy="3563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" name="Google Shape;112;g29d3d1bc761_1_0"/>
          <p:cNvSpPr/>
          <p:nvPr/>
        </p:nvSpPr>
        <p:spPr>
          <a:xfrm>
            <a:off x="21059450" y="11308113"/>
            <a:ext cx="1162200" cy="1240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2B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Google Shape;113;g29d3d1bc761_1_0"/>
          <p:cNvCxnSpPr/>
          <p:nvPr/>
        </p:nvCxnSpPr>
        <p:spPr>
          <a:xfrm flipH="1">
            <a:off x="15702610" y="7665118"/>
            <a:ext cx="13200" cy="295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g29d3d1bc761_1_0"/>
          <p:cNvSpPr txBox="1"/>
          <p:nvPr/>
        </p:nvSpPr>
        <p:spPr>
          <a:xfrm>
            <a:off x="15840990" y="7606079"/>
            <a:ext cx="31029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Threshold line = 0.5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Removed ~10% of genes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g29d3d1bc761_1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545800" y="7315200"/>
            <a:ext cx="3919844" cy="3306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29d3d1bc761_1_0"/>
          <p:cNvSpPr txBox="1"/>
          <p:nvPr/>
        </p:nvSpPr>
        <p:spPr>
          <a:xfrm>
            <a:off x="23751209" y="7578380"/>
            <a:ext cx="1603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Differential Expression Analysis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29d3d1bc761_1_0"/>
          <p:cNvSpPr txBox="1"/>
          <p:nvPr/>
        </p:nvSpPr>
        <p:spPr>
          <a:xfrm>
            <a:off x="25767788" y="7578402"/>
            <a:ext cx="1603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Wilcoxon Rank-Sum Test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29d3d1bc761_1_0"/>
          <p:cNvSpPr txBox="1"/>
          <p:nvPr/>
        </p:nvSpPr>
        <p:spPr>
          <a:xfrm>
            <a:off x="24674200" y="9248300"/>
            <a:ext cx="16944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Kolmogorov-Smirnov Test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29d3d1bc761_1_0"/>
          <p:cNvSpPr txBox="1"/>
          <p:nvPr/>
        </p:nvSpPr>
        <p:spPr>
          <a:xfrm>
            <a:off x="15672826" y="12397700"/>
            <a:ext cx="12518700" cy="4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2: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Principal Component Analysis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 (PCA)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:go="http://customooxmlschemas.google.com/" textRoundtripDataId="2"/>
                </a:ext>
              </a:extLst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Ranks genes by the number of times they appear at top principal components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certain cutoff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Selects genes using the average permutation-based feature importance over 100 bootstrapped resamples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Minimum-Redundancy Maximum-Relevance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(MRMR)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Identifies features that maximizes the algorithm’s predictive power using an f-statistic relevance score and minimized redundancy using Pearson correlation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29d3d1bc761_1_0"/>
          <p:cNvSpPr/>
          <p:nvPr/>
        </p:nvSpPr>
        <p:spPr>
          <a:xfrm>
            <a:off x="21058632" y="23226313"/>
            <a:ext cx="1162200" cy="1240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2B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29d3d1bc761_1_0"/>
          <p:cNvSpPr txBox="1"/>
          <p:nvPr/>
        </p:nvSpPr>
        <p:spPr>
          <a:xfrm>
            <a:off x="15672826" y="24763100"/>
            <a:ext cx="124104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Modeling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using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XGBoost (eXtreme Gradient Boosting) 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bootstrapping and hyperparameter tuning on selected Top 25 genes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29d3d1bc761_1_0"/>
          <p:cNvSpPr txBox="1"/>
          <p:nvPr/>
        </p:nvSpPr>
        <p:spPr>
          <a:xfrm>
            <a:off x="26977476" y="9947567"/>
            <a:ext cx="15201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652 Genes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" name="Google Shape;123;g29d3d1bc761_1_0"/>
          <p:cNvCxnSpPr/>
          <p:nvPr/>
        </p:nvCxnSpPr>
        <p:spPr>
          <a:xfrm>
            <a:off x="25452055" y="8706659"/>
            <a:ext cx="1546500" cy="121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4" name="Google Shape;124;g29d3d1bc761_1_0"/>
          <p:cNvSpPr txBox="1"/>
          <p:nvPr/>
        </p:nvSpPr>
        <p:spPr>
          <a:xfrm>
            <a:off x="884621" y="22275941"/>
            <a:ext cx="1309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29d3d1bc761_1_0"/>
          <p:cNvSpPr txBox="1"/>
          <p:nvPr/>
        </p:nvSpPr>
        <p:spPr>
          <a:xfrm>
            <a:off x="550286" y="18218517"/>
            <a:ext cx="137160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lang="en-US" sz="563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AMD Prediction &amp; Gene Discovery Pipeline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29d3d1bc761_1_0"/>
          <p:cNvSpPr txBox="1"/>
          <p:nvPr/>
        </p:nvSpPr>
        <p:spPr>
          <a:xfrm>
            <a:off x="29190975" y="6117350"/>
            <a:ext cx="13921200" cy="19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Interpretation of XGBoost with mRMR feature selection method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Shapley Additive Explanations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(SHAP)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g29d3d1bc761_1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262675" y="7219546"/>
            <a:ext cx="7544687" cy="7092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9d3d1bc761_1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1624" y="28271699"/>
            <a:ext cx="9973453" cy="415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9d3d1bc761_1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661438" y="17005912"/>
            <a:ext cx="12022574" cy="5727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g29d3d1bc761_1_0"/>
          <p:cNvCxnSpPr/>
          <p:nvPr/>
        </p:nvCxnSpPr>
        <p:spPr>
          <a:xfrm flipH="1">
            <a:off x="19654213" y="17311575"/>
            <a:ext cx="29700" cy="4750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g29d3d1bc761_1_0"/>
          <p:cNvSpPr txBox="1"/>
          <p:nvPr/>
        </p:nvSpPr>
        <p:spPr>
          <a:xfrm>
            <a:off x="19881877" y="20676929"/>
            <a:ext cx="31029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Early stopping at 25 genes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29d3d1bc761_1_0"/>
          <p:cNvSpPr txBox="1"/>
          <p:nvPr/>
        </p:nvSpPr>
        <p:spPr>
          <a:xfrm>
            <a:off x="29149547" y="14592835"/>
            <a:ext cx="141732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lang="en-US" sz="563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DREAMR Package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3" name="Google Shape;133;g29d3d1bc761_1_0"/>
          <p:cNvGraphicFramePr/>
          <p:nvPr/>
        </p:nvGraphicFramePr>
        <p:xfrm>
          <a:off x="15435931" y="261119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{DFD75657-61D0-4D18-A266-DC9B695561C1}</a:tableStyleId>
              </a:tblPr>
              <a:tblGrid>
                <a:gridCol w="1812700"/>
                <a:gridCol w="2228200"/>
                <a:gridCol w="2338950"/>
                <a:gridCol w="2178000"/>
                <a:gridCol w="2128700"/>
                <a:gridCol w="2259425"/>
              </a:tblGrid>
              <a:tr h="103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Methods +XGBoost</a:t>
                      </a:r>
                      <a:endParaRPr b="1"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2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b="1"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2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Sensitivity</a:t>
                      </a:r>
                      <a:endParaRPr b="1"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2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Specificity</a:t>
                      </a:r>
                      <a:endParaRPr b="1"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2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 b="1"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2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AUC</a:t>
                      </a:r>
                      <a:endParaRPr b="1"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8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PCA</a:t>
                      </a:r>
                      <a:endParaRPr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0.840 ± 0.067</a:t>
                      </a:r>
                      <a:endParaRPr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0.829 ± 0.068</a:t>
                      </a:r>
                      <a:endParaRPr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0.924 ± 0.085</a:t>
                      </a:r>
                      <a:endParaRPr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0.824 ± 0.068</a:t>
                      </a:r>
                      <a:endParaRPr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0.835 ± 0.055</a:t>
                      </a:r>
                      <a:endParaRPr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8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2700" u="none" cap="none" strike="noStrike">
                          <a:solidFill>
                            <a:srgbClr val="EA43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MRMR</a:t>
                      </a:r>
                      <a:endParaRPr b="1" sz="2700" u="none" cap="none" strike="noStrike">
                        <a:solidFill>
                          <a:srgbClr val="EA433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2700">
                          <a:solidFill>
                            <a:srgbClr val="EA43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0.900 </a:t>
                      </a: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± 0.052</a:t>
                      </a:r>
                      <a:endParaRPr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2700">
                          <a:solidFill>
                            <a:srgbClr val="EA43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0.894</a:t>
                      </a: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± 0.054</a:t>
                      </a:r>
                      <a:endParaRPr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0.922 ± 0.065</a:t>
                      </a:r>
                      <a:endParaRPr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2700">
                          <a:solidFill>
                            <a:srgbClr val="EA43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0.893 </a:t>
                      </a: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± 0.054</a:t>
                      </a:r>
                      <a:endParaRPr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2700">
                          <a:solidFill>
                            <a:srgbClr val="EA43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0.946 </a:t>
                      </a: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± 0.056</a:t>
                      </a:r>
                      <a:endParaRPr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8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b="1" lang="en-US" sz="2700" u="none" cap="none" strike="noStrike">
                          <a:solidFill>
                            <a:srgbClr val="674EA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</a:t>
                      </a:r>
                      <a:endParaRPr b="1" sz="2700">
                        <a:solidFill>
                          <a:srgbClr val="674EA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2700" u="none" cap="none" strike="noStrike">
                          <a:solidFill>
                            <a:srgbClr val="674EA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Forest</a:t>
                      </a:r>
                      <a:endParaRPr b="1" sz="2700" u="none" cap="none" strike="noStrike">
                        <a:solidFill>
                          <a:srgbClr val="674EA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0.873 ±</a:t>
                      </a:r>
                      <a:r>
                        <a:rPr b="1" lang="en-US" sz="2700">
                          <a:solidFill>
                            <a:srgbClr val="674EA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0.021</a:t>
                      </a:r>
                      <a:endParaRPr b="1" sz="2700" u="none" cap="none" strike="noStrike">
                        <a:solidFill>
                          <a:srgbClr val="674EA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0.870 ±</a:t>
                      </a:r>
                      <a:r>
                        <a:rPr b="1" lang="en-US" sz="2700">
                          <a:solidFill>
                            <a:srgbClr val="674EA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0.023</a:t>
                      </a:r>
                      <a:endParaRPr b="1" sz="2700" u="none" cap="none" strike="noStrike">
                        <a:solidFill>
                          <a:srgbClr val="674EA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2700">
                          <a:solidFill>
                            <a:srgbClr val="EA43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r>
                        <a:rPr b="1" lang="en-US" sz="2700">
                          <a:solidFill>
                            <a:srgbClr val="EA43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b="1" lang="en-US" sz="2700">
                          <a:solidFill>
                            <a:srgbClr val="EA43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± </a:t>
                      </a:r>
                      <a:r>
                        <a:rPr b="1" lang="en-US" sz="2700">
                          <a:solidFill>
                            <a:srgbClr val="674EA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0.028</a:t>
                      </a:r>
                      <a:endParaRPr b="1" sz="2700" u="none" cap="none" strike="noStrike">
                        <a:solidFill>
                          <a:srgbClr val="674EA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0.869 ± </a:t>
                      </a:r>
                      <a:r>
                        <a:rPr b="1" lang="en-US" sz="2700">
                          <a:solidFill>
                            <a:srgbClr val="674EA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0.023</a:t>
                      </a:r>
                      <a:endParaRPr b="1" sz="2700" u="none" cap="none" strike="noStrike">
                        <a:solidFill>
                          <a:srgbClr val="674EA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0.930 ± </a:t>
                      </a:r>
                      <a:r>
                        <a:rPr b="1" lang="en-US" sz="2700">
                          <a:solidFill>
                            <a:srgbClr val="674EA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0.037</a:t>
                      </a:r>
                      <a:endParaRPr b="1" sz="2700" u="none" cap="none" strike="noStrike">
                        <a:solidFill>
                          <a:srgbClr val="674EA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4" name="Google Shape;134;g29d3d1bc761_1_0"/>
          <p:cNvSpPr txBox="1"/>
          <p:nvPr/>
        </p:nvSpPr>
        <p:spPr>
          <a:xfrm>
            <a:off x="15626675" y="30332900"/>
            <a:ext cx="127551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EA4336"/>
                </a:solidFill>
                <a:latin typeface="Calibri"/>
                <a:ea typeface="Calibri"/>
                <a:cs typeface="Calibri"/>
                <a:sym typeface="Calibri"/>
              </a:rPr>
              <a:t>MRMR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feature selection method + XGBoost model perform the best for AMD patient classification.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feature selection method + XGBoost model has the least standard deviation and thus it is the most stable model.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29d3d1bc761_1_0"/>
          <p:cNvSpPr/>
          <p:nvPr/>
        </p:nvSpPr>
        <p:spPr>
          <a:xfrm>
            <a:off x="9910858" y="22444242"/>
            <a:ext cx="16038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29d3d1bc761_1_0"/>
          <p:cNvSpPr txBox="1"/>
          <p:nvPr/>
        </p:nvSpPr>
        <p:spPr>
          <a:xfrm>
            <a:off x="29275538" y="15756950"/>
            <a:ext cx="13921200" cy="19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002B82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imensionality </a:t>
            </a:r>
            <a:r>
              <a:rPr b="1" lang="en-US" sz="3600">
                <a:solidFill>
                  <a:srgbClr val="002B82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eduction, (feature) </a:t>
            </a:r>
            <a:r>
              <a:rPr b="1" lang="en-US" sz="3600">
                <a:solidFill>
                  <a:srgbClr val="002B82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xtraction, </a:t>
            </a:r>
            <a:r>
              <a:rPr b="1" lang="en-US" sz="3600">
                <a:solidFill>
                  <a:srgbClr val="002B82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 </a:t>
            </a:r>
            <a:r>
              <a:rPr b="1" lang="en-US" sz="3600">
                <a:solidFill>
                  <a:srgbClr val="002B82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odeling for </a:t>
            </a:r>
            <a:r>
              <a:rPr b="1" lang="en-US" sz="3600">
                <a:solidFill>
                  <a:srgbClr val="002B82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developed a deployable and generalizable genomic analytics package for medical professionals!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29d3d1bc761_1_0"/>
          <p:cNvSpPr txBox="1"/>
          <p:nvPr/>
        </p:nvSpPr>
        <p:spPr>
          <a:xfrm>
            <a:off x="841625" y="6169425"/>
            <a:ext cx="13477200" cy="11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Age-related Macular Degeneration (AMD):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AMD is a leading cause of vision loss in the elderly, impacting millions in the US alone.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AMD is caused by genetic and environmental factors.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Current Challenges</a:t>
            </a:r>
            <a:r>
              <a:rPr lang="en-US" sz="28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There's substantial difficulty in translating DNA variants to biological understanding, impeding progress on finding specific genes causing AMD.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complexity of AMD lies in its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combination of genetic variants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curse of dimensionality and gene processing complexity.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Little is known about the risk factors of AMD.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Objectives: </a:t>
            </a:r>
            <a:endParaRPr b="1" sz="28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 of an interpretable machine-learning pipeline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predict AMD from Genomic data.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Discover  crucial genomic signatures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that contribute to AMD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 of generalizable Python Package for  Gene analysis for complex diseases.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Broader Application: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pipeline and Python package are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generalized for other complex diseases.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g29d3d1bc761_1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72925" y="10489500"/>
            <a:ext cx="5051700" cy="33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9d3d1bc761_1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43100" y="11691763"/>
            <a:ext cx="15621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9d3d1bc761_1_0"/>
          <p:cNvSpPr txBox="1"/>
          <p:nvPr/>
        </p:nvSpPr>
        <p:spPr>
          <a:xfrm>
            <a:off x="4426800" y="14099925"/>
            <a:ext cx="689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800" u="none" cap="none" strike="noStrike">
                <a:solidFill>
                  <a:srgbClr val="B45F06"/>
                </a:solidFill>
                <a:latin typeface="Calibri"/>
                <a:ea typeface="Calibri"/>
                <a:cs typeface="Calibri"/>
                <a:sym typeface="Calibri"/>
              </a:rPr>
              <a:t>AMD Progression leads to vision loss</a:t>
            </a:r>
            <a:endParaRPr b="1" sz="2800">
              <a:solidFill>
                <a:srgbClr val="B45F0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g29d3d1bc761_1_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899125" y="10310960"/>
            <a:ext cx="3668201" cy="37020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2" name="Google Shape;142;g29d3d1bc761_1_0"/>
          <p:cNvGraphicFramePr/>
          <p:nvPr/>
        </p:nvGraphicFramePr>
        <p:xfrm>
          <a:off x="37124413" y="106875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{8BD0C56F-74B5-47B2-87C4-9E430772384F}</a:tableStyleId>
              </a:tblPr>
              <a:tblGrid>
                <a:gridCol w="3015625"/>
                <a:gridCol w="2987075"/>
              </a:tblGrid>
              <a:tr h="1038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Highly expressed genes in </a:t>
                      </a:r>
                      <a:r>
                        <a:rPr b="1" lang="en-US" sz="2400">
                          <a:solidFill>
                            <a:srgbClr val="EA43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AMD</a:t>
                      </a:r>
                      <a:r>
                        <a:rPr b="1"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subjects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Highly expressed genes in </a:t>
                      </a:r>
                      <a:r>
                        <a:rPr b="1" lang="en-US" sz="2400">
                          <a:solidFill>
                            <a:srgbClr val="386F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Control</a:t>
                      </a:r>
                      <a:r>
                        <a:rPr b="1"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subjects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8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EA43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CCDC18-AS1, COL28A1, CXCL12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386F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FAM104A, SLC7A1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3" name="Google Shape;143;g29d3d1bc761_1_0"/>
          <p:cNvPicPr preferRelativeResize="0"/>
          <p:nvPr/>
        </p:nvPicPr>
        <p:blipFill rotWithShape="1">
          <a:blip r:embed="rId14">
            <a:alphaModFix/>
          </a:blip>
          <a:srcRect b="53777" l="17696" r="17767" t="11327"/>
          <a:stretch/>
        </p:blipFill>
        <p:spPr>
          <a:xfrm>
            <a:off x="30318100" y="16761324"/>
            <a:ext cx="11666943" cy="81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9d3d1bc761_1_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15618" y="19971715"/>
            <a:ext cx="2068695" cy="178591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9d3d1bc761_1_0"/>
          <p:cNvSpPr txBox="1"/>
          <p:nvPr/>
        </p:nvSpPr>
        <p:spPr>
          <a:xfrm>
            <a:off x="995533" y="22004425"/>
            <a:ext cx="108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g29d3d1bc761_1_0"/>
          <p:cNvSpPr/>
          <p:nvPr/>
        </p:nvSpPr>
        <p:spPr>
          <a:xfrm>
            <a:off x="2810934" y="20637829"/>
            <a:ext cx="864000" cy="45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g29d3d1bc761_1_0"/>
          <p:cNvSpPr txBox="1"/>
          <p:nvPr/>
        </p:nvSpPr>
        <p:spPr>
          <a:xfrm>
            <a:off x="3964111" y="22004425"/>
            <a:ext cx="132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Filter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g29d3d1bc761_1_0"/>
          <p:cNvSpPr txBox="1"/>
          <p:nvPr/>
        </p:nvSpPr>
        <p:spPr>
          <a:xfrm>
            <a:off x="5450550" y="19496450"/>
            <a:ext cx="39198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Get rid of low-variance genes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Statistical filters: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-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DEA, rank-sum, KS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g29d3d1bc761_1_0"/>
          <p:cNvSpPr txBox="1"/>
          <p:nvPr/>
        </p:nvSpPr>
        <p:spPr>
          <a:xfrm>
            <a:off x="9476580" y="22008834"/>
            <a:ext cx="394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         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importance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29d3d1bc761_1_0"/>
          <p:cNvSpPr txBox="1"/>
          <p:nvPr/>
        </p:nvSpPr>
        <p:spPr>
          <a:xfrm>
            <a:off x="12801275" y="19170925"/>
            <a:ext cx="164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Use supervised methods to </a:t>
            </a:r>
            <a:r>
              <a:rPr b="1" lang="en-US" sz="18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rank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genes based on predictive ability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29d3d1bc761_1_0"/>
          <p:cNvSpPr txBox="1"/>
          <p:nvPr/>
        </p:nvSpPr>
        <p:spPr>
          <a:xfrm>
            <a:off x="10239345" y="25191266"/>
            <a:ext cx="295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    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Choose top k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29d3d1bc761_1_0"/>
          <p:cNvSpPr txBox="1"/>
          <p:nvPr/>
        </p:nvSpPr>
        <p:spPr>
          <a:xfrm>
            <a:off x="6551824" y="25240125"/>
            <a:ext cx="241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     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g29d3d1bc761_1_0"/>
          <p:cNvSpPr/>
          <p:nvPr/>
        </p:nvSpPr>
        <p:spPr>
          <a:xfrm rot="10800000">
            <a:off x="5567521" y="23803425"/>
            <a:ext cx="864000" cy="45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g29d3d1bc761_1_0"/>
          <p:cNvSpPr txBox="1"/>
          <p:nvPr/>
        </p:nvSpPr>
        <p:spPr>
          <a:xfrm>
            <a:off x="323175" y="24707113"/>
            <a:ext cx="2253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with selected 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g29d3d1bc761_1_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15618" y="22984664"/>
            <a:ext cx="2068695" cy="178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9d3d1bc761_1_0"/>
          <p:cNvPicPr preferRelativeResize="0"/>
          <p:nvPr/>
        </p:nvPicPr>
        <p:blipFill rotWithShape="1">
          <a:blip r:embed="rId16">
            <a:alphaModFix/>
          </a:blip>
          <a:srcRect b="0" l="28106" r="26095" t="0"/>
          <a:stretch/>
        </p:blipFill>
        <p:spPr>
          <a:xfrm>
            <a:off x="3805900" y="19724923"/>
            <a:ext cx="1644674" cy="2279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9d3d1bc761_1_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239345" y="22882481"/>
            <a:ext cx="2414826" cy="216859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9d3d1bc761_1_0"/>
          <p:cNvSpPr/>
          <p:nvPr/>
        </p:nvSpPr>
        <p:spPr>
          <a:xfrm>
            <a:off x="9124060" y="20637849"/>
            <a:ext cx="864000" cy="45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9" name="Google Shape;159;g29d3d1bc761_1_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0145493" y="19450124"/>
            <a:ext cx="2414826" cy="241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9d3d1bc761_1_0"/>
          <p:cNvSpPr/>
          <p:nvPr/>
        </p:nvSpPr>
        <p:spPr>
          <a:xfrm rot="5400000">
            <a:off x="11882800" y="22106100"/>
            <a:ext cx="3210600" cy="15408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g29d3d1bc761_1_0"/>
          <p:cNvSpPr/>
          <p:nvPr/>
        </p:nvSpPr>
        <p:spPr>
          <a:xfrm rot="10800000">
            <a:off x="9092966" y="23748781"/>
            <a:ext cx="926100" cy="56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g29d3d1bc761_1_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554891" y="22822770"/>
            <a:ext cx="2414826" cy="241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9d3d1bc761_1_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439751" y="23085959"/>
            <a:ext cx="2089997" cy="208999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29d3d1bc761_1_0"/>
          <p:cNvSpPr/>
          <p:nvPr/>
        </p:nvSpPr>
        <p:spPr>
          <a:xfrm rot="10800000">
            <a:off x="2414632" y="23803425"/>
            <a:ext cx="864000" cy="45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g29d3d1bc761_1_0"/>
          <p:cNvSpPr txBox="1"/>
          <p:nvPr/>
        </p:nvSpPr>
        <p:spPr>
          <a:xfrm>
            <a:off x="8970016" y="25744057"/>
            <a:ext cx="476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          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PCA, MRMR, Random Forest, Autoencoder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29d3d1bc761_1_0"/>
          <p:cNvSpPr txBox="1"/>
          <p:nvPr/>
        </p:nvSpPr>
        <p:spPr>
          <a:xfrm>
            <a:off x="3391950" y="25240125"/>
            <a:ext cx="241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29d3d1bc761_1_0"/>
          <p:cNvSpPr txBox="1"/>
          <p:nvPr/>
        </p:nvSpPr>
        <p:spPr>
          <a:xfrm>
            <a:off x="6477000" y="25843375"/>
            <a:ext cx="2956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XGBoost, RF, Neural Network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29d3d1bc761_1_0"/>
          <p:cNvSpPr txBox="1"/>
          <p:nvPr/>
        </p:nvSpPr>
        <p:spPr>
          <a:xfrm>
            <a:off x="3540225" y="25818725"/>
            <a:ext cx="1520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29d3d1bc761_1_0"/>
          <p:cNvSpPr txBox="1"/>
          <p:nvPr/>
        </p:nvSpPr>
        <p:spPr>
          <a:xfrm>
            <a:off x="37109576" y="7893800"/>
            <a:ext cx="60027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 applies game theoretic approach to explain the output of machine learning model and  breaks down a prediction to show the impact of each feature.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29f1af7df3e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52" y="18076725"/>
            <a:ext cx="14557248" cy="1092251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9f1af7df3e_4_0"/>
          <p:cNvSpPr txBox="1"/>
          <p:nvPr/>
        </p:nvSpPr>
        <p:spPr>
          <a:xfrm>
            <a:off x="29551550" y="26131394"/>
            <a:ext cx="13369200" cy="6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DREAMR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Developed a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generalizable genomic analytics package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featuring comprehensive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preprocessing, feature filtering and selection, modeling, and evaluation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techniques and functionalities.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DREAMR's Pipeline for AMD Findings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classified AMD patients with high performance (~0.95 AUC).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Interpretation (SHAP and LIME)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identified potential disease-causing genes.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Best performing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 not show all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significant genes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MRMR's inherent nature to exclude redundant genes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DREAMR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a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variety of models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users to choose according to their needs.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Improvements: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Plans to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extend DREAMR's capabilities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handle multiclass classification problems.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usage example: classify AMD patients for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disease stages.</a:t>
            </a:r>
            <a:endParaRPr b="1" sz="2800"/>
          </a:p>
        </p:txBody>
      </p:sp>
      <p:sp>
        <p:nvSpPr>
          <p:cNvPr id="177" name="Google Shape;177;g29f1af7df3e_4_0"/>
          <p:cNvSpPr txBox="1"/>
          <p:nvPr/>
        </p:nvSpPr>
        <p:spPr>
          <a:xfrm>
            <a:off x="8561506" y="630681"/>
            <a:ext cx="30104700" cy="25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25" lIns="72075" spcFirstLastPara="1" rIns="72075" wrap="square" tIns="3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Interpretable Machine Learning Pipeline to Identify Genomic Signatures in Age-Related Macular Degeneration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29f1af7df3e_4_0"/>
          <p:cNvSpPr txBox="1"/>
          <p:nvPr/>
        </p:nvSpPr>
        <p:spPr>
          <a:xfrm>
            <a:off x="8389719" y="3144525"/>
            <a:ext cx="30600900" cy="4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25" lIns="72075" spcFirstLastPara="1" rIns="72075" wrap="square" tIns="36025">
            <a:spAutoFit/>
          </a:bodyPr>
          <a:lstStyle/>
          <a:p>
            <a:pPr indent="-538694" lvl="0" marL="53869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96"/>
              <a:buFont typeface="Arial"/>
              <a:buNone/>
            </a:pPr>
            <a:r>
              <a:rPr b="0" i="0" lang="en-US" sz="46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Duy Ha, Patrick Yee, Qingxin Yuan, Sujitha Ravichandran, Tian Xia, Wanying Xu</a:t>
            </a:r>
            <a:endParaRPr b="0" i="0" sz="469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8694" lvl="0" marL="53869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96"/>
              <a:buFont typeface="Arial"/>
              <a:buNone/>
            </a:pPr>
            <a:r>
              <a:rPr b="0" i="0" lang="en-US" sz="46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Sponsor: Rinki Ratnapriya; Faculty Mentor: Arko Barman; Mentor: Maryam Khalid</a:t>
            </a:r>
            <a:endParaRPr b="0" i="0" sz="469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8694" lvl="0" marL="53869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96"/>
              <a:buFont typeface="Arial"/>
              <a:buNone/>
            </a:pPr>
            <a:br>
              <a:rPr b="0" i="0" lang="en-US" sz="46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69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8694" lvl="0" marL="53869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96"/>
              <a:buFont typeface="Arial"/>
              <a:buNone/>
            </a:pPr>
            <a:br>
              <a:rPr b="0" i="0" lang="en-US" sz="46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69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g29f1af7df3e_4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54800" y="648875"/>
            <a:ext cx="3668200" cy="366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g29f1af7df3e_4_0"/>
          <p:cNvCxnSpPr/>
          <p:nvPr/>
        </p:nvCxnSpPr>
        <p:spPr>
          <a:xfrm>
            <a:off x="248003" y="4750676"/>
            <a:ext cx="43324200" cy="0"/>
          </a:xfrm>
          <a:prstGeom prst="straightConnector1">
            <a:avLst/>
          </a:prstGeom>
          <a:noFill/>
          <a:ln cap="flat" cmpd="sng" w="127000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1" name="Google Shape;181;g29f1af7df3e_4_0"/>
          <p:cNvCxnSpPr/>
          <p:nvPr/>
        </p:nvCxnSpPr>
        <p:spPr>
          <a:xfrm>
            <a:off x="14587941" y="4918484"/>
            <a:ext cx="14100" cy="27608400"/>
          </a:xfrm>
          <a:prstGeom prst="straightConnector1">
            <a:avLst/>
          </a:prstGeom>
          <a:noFill/>
          <a:ln cap="flat" cmpd="sng" w="666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2" name="Google Shape;182;g29f1af7df3e_4_0"/>
          <p:cNvCxnSpPr/>
          <p:nvPr/>
        </p:nvCxnSpPr>
        <p:spPr>
          <a:xfrm>
            <a:off x="28743388" y="4974020"/>
            <a:ext cx="132300" cy="27615600"/>
          </a:xfrm>
          <a:prstGeom prst="straightConnector1">
            <a:avLst/>
          </a:prstGeom>
          <a:noFill/>
          <a:ln cap="flat" cmpd="sng" w="666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3" name="Google Shape;183;g29f1af7df3e_4_0"/>
          <p:cNvSpPr txBox="1"/>
          <p:nvPr/>
        </p:nvSpPr>
        <p:spPr>
          <a:xfrm>
            <a:off x="522660" y="5029200"/>
            <a:ext cx="137160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b="0" i="0" lang="en-US" sz="563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Background and Objective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29f1af7df3e_4_0"/>
          <p:cNvSpPr txBox="1"/>
          <p:nvPr/>
        </p:nvSpPr>
        <p:spPr>
          <a:xfrm>
            <a:off x="550286" y="27015593"/>
            <a:ext cx="137160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b="0" i="0" lang="en-US" sz="563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29f1af7df3e_4_0"/>
          <p:cNvSpPr txBox="1"/>
          <p:nvPr/>
        </p:nvSpPr>
        <p:spPr>
          <a:xfrm>
            <a:off x="29097609" y="5032885"/>
            <a:ext cx="141732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lang="en-US" sz="563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Interpretation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29f1af7df3e_4_0"/>
          <p:cNvSpPr txBox="1"/>
          <p:nvPr/>
        </p:nvSpPr>
        <p:spPr>
          <a:xfrm>
            <a:off x="29096208" y="24953321"/>
            <a:ext cx="141732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lang="en-US" sz="563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29f1af7df3e_4_0"/>
          <p:cNvSpPr txBox="1"/>
          <p:nvPr/>
        </p:nvSpPr>
        <p:spPr>
          <a:xfrm>
            <a:off x="14842639" y="5029200"/>
            <a:ext cx="137160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lang="en-US" sz="563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Modeling &amp; 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g29f1af7df3e_4_0"/>
          <p:cNvCxnSpPr/>
          <p:nvPr/>
        </p:nvCxnSpPr>
        <p:spPr>
          <a:xfrm>
            <a:off x="228600" y="159754"/>
            <a:ext cx="0" cy="32555100"/>
          </a:xfrm>
          <a:prstGeom prst="straightConnector1">
            <a:avLst/>
          </a:prstGeom>
          <a:noFill/>
          <a:ln cap="flat" cmpd="sng" w="539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" name="Google Shape;189;g29f1af7df3e_4_0"/>
          <p:cNvCxnSpPr/>
          <p:nvPr/>
        </p:nvCxnSpPr>
        <p:spPr>
          <a:xfrm>
            <a:off x="43596564" y="148407"/>
            <a:ext cx="12600" cy="32616600"/>
          </a:xfrm>
          <a:prstGeom prst="straightConnector1">
            <a:avLst/>
          </a:prstGeom>
          <a:noFill/>
          <a:ln cap="flat" cmpd="sng" w="539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0" name="Google Shape;190;g29f1af7df3e_4_0"/>
          <p:cNvCxnSpPr/>
          <p:nvPr/>
        </p:nvCxnSpPr>
        <p:spPr>
          <a:xfrm>
            <a:off x="228600" y="159754"/>
            <a:ext cx="43342500" cy="0"/>
          </a:xfrm>
          <a:prstGeom prst="straightConnector1">
            <a:avLst/>
          </a:prstGeom>
          <a:noFill/>
          <a:ln cap="flat" cmpd="sng" w="539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1" name="Google Shape;191;g29f1af7df3e_4_0"/>
          <p:cNvCxnSpPr/>
          <p:nvPr/>
        </p:nvCxnSpPr>
        <p:spPr>
          <a:xfrm>
            <a:off x="202645" y="32722070"/>
            <a:ext cx="43434000" cy="47400"/>
          </a:xfrm>
          <a:prstGeom prst="straightConnector1">
            <a:avLst/>
          </a:prstGeom>
          <a:noFill/>
          <a:ln cap="flat" cmpd="sng" w="539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2" name="Google Shape;192;g29f1af7df3e_4_0"/>
          <p:cNvCxnSpPr/>
          <p:nvPr/>
        </p:nvCxnSpPr>
        <p:spPr>
          <a:xfrm>
            <a:off x="46107196" y="20124366"/>
            <a:ext cx="0" cy="212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3" name="Google Shape;193;g29f1af7df3e_4_0"/>
          <p:cNvCxnSpPr/>
          <p:nvPr/>
        </p:nvCxnSpPr>
        <p:spPr>
          <a:xfrm>
            <a:off x="46107198" y="20336783"/>
            <a:ext cx="521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4" name="Google Shape;194;g29f1af7df3e_4_0"/>
          <p:cNvSpPr txBox="1"/>
          <p:nvPr/>
        </p:nvSpPr>
        <p:spPr>
          <a:xfrm>
            <a:off x="841625" y="6169425"/>
            <a:ext cx="13477200" cy="11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Age-related Macular Degeneration (AMD):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AMD is a leading cause of vision loss in the elderly, impacting millions in the US alone.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AMD is caused by genetic and environmental factors.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Current Challenges</a:t>
            </a:r>
            <a:r>
              <a:rPr lang="en-US" sz="28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There's substantial difficulty in translating DNA variants to biological understanding, impeding progress on finding specific genes causing AMD.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complexity of AMD lies in its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combination of genetic variants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curse of dimensionality and gene processing complexity.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Little is known about the risk factors of AMD.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Objectives: </a:t>
            </a:r>
            <a:endParaRPr b="1" sz="28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 of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interpretable machine-learning pipeline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predict AMD from Genomic data.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Discover  crucial genomic signatures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that contribute to AMD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 of generalizable Python Package for  Gene analysis for complex diseases.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Broader Application: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pipeline and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Python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package are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generalized for other complex diseases.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29f1af7df3e_4_0"/>
          <p:cNvSpPr txBox="1"/>
          <p:nvPr/>
        </p:nvSpPr>
        <p:spPr>
          <a:xfrm>
            <a:off x="15674500" y="6329550"/>
            <a:ext cx="12518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1: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filtering: filtering features using gene variance and statistical methods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ata to Knowledge Lab | D2K | Rice University" id="196" name="Google Shape;196;g29f1af7df3e_4_0"/>
          <p:cNvPicPr preferRelativeResize="0"/>
          <p:nvPr/>
        </p:nvPicPr>
        <p:blipFill rotWithShape="1">
          <a:blip r:embed="rId5">
            <a:alphaModFix/>
          </a:blip>
          <a:srcRect b="20295" l="4836" r="10468" t="19713"/>
          <a:stretch/>
        </p:blipFill>
        <p:spPr>
          <a:xfrm>
            <a:off x="440089" y="1020863"/>
            <a:ext cx="7975592" cy="295650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9f1af7df3e_4_0"/>
          <p:cNvSpPr txBox="1"/>
          <p:nvPr/>
        </p:nvSpPr>
        <p:spPr>
          <a:xfrm>
            <a:off x="10968368" y="28443675"/>
            <a:ext cx="31029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Genomic Data: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18056 </a:t>
            </a: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Genes from </a:t>
            </a:r>
            <a:r>
              <a:rPr b="1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453 </a:t>
            </a: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patients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105 samples with </a:t>
            </a:r>
            <a:r>
              <a:rPr b="1" i="0" lang="en-US" sz="2500" u="none" cap="none" strike="noStrike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normal </a:t>
            </a: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AMD levels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 samples with </a:t>
            </a:r>
            <a:r>
              <a:rPr b="1" i="0" lang="en-US" sz="2500" u="none" cap="none" strike="noStrike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advanced</a:t>
            </a:r>
            <a:r>
              <a:rPr b="0" i="0" lang="en-US" sz="2500" u="none" cap="none" strike="noStrike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AMD levels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g29f1af7df3e_4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104000" y="7464822"/>
            <a:ext cx="8292808" cy="3563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9" name="Google Shape;199;g29f1af7df3e_4_0"/>
          <p:cNvSpPr/>
          <p:nvPr/>
        </p:nvSpPr>
        <p:spPr>
          <a:xfrm>
            <a:off x="21059450" y="11308113"/>
            <a:ext cx="1162200" cy="1240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2B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g29f1af7df3e_4_0"/>
          <p:cNvCxnSpPr/>
          <p:nvPr/>
        </p:nvCxnSpPr>
        <p:spPr>
          <a:xfrm flipH="1">
            <a:off x="15702610" y="7665118"/>
            <a:ext cx="13200" cy="295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" name="Google Shape;201;g29f1af7df3e_4_0"/>
          <p:cNvSpPr txBox="1"/>
          <p:nvPr/>
        </p:nvSpPr>
        <p:spPr>
          <a:xfrm>
            <a:off x="15840990" y="7606079"/>
            <a:ext cx="31029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Threshold line = 0.5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Removed ~10% of genes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g29f1af7df3e_4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545800" y="7315200"/>
            <a:ext cx="3919844" cy="330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29f1af7df3e_4_0"/>
          <p:cNvSpPr txBox="1"/>
          <p:nvPr/>
        </p:nvSpPr>
        <p:spPr>
          <a:xfrm>
            <a:off x="23751209" y="7578380"/>
            <a:ext cx="1603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Differential Expression Analysis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9f1af7df3e_4_0"/>
          <p:cNvSpPr txBox="1"/>
          <p:nvPr/>
        </p:nvSpPr>
        <p:spPr>
          <a:xfrm>
            <a:off x="25767788" y="7578402"/>
            <a:ext cx="1603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Wilcoxon Rank-Sum Test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29f1af7df3e_4_0"/>
          <p:cNvSpPr txBox="1"/>
          <p:nvPr/>
        </p:nvSpPr>
        <p:spPr>
          <a:xfrm>
            <a:off x="24674200" y="9248300"/>
            <a:ext cx="16944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Kolmogorov-Smirnov Test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29f1af7df3e_4_0"/>
          <p:cNvSpPr txBox="1"/>
          <p:nvPr/>
        </p:nvSpPr>
        <p:spPr>
          <a:xfrm>
            <a:off x="15672826" y="12702500"/>
            <a:ext cx="12518700" cy="4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2: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Principal Component Analysis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 (PCA)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:go="http://customooxmlschemas.google.com/" textRoundtripDataId="6"/>
                </a:ext>
              </a:extLst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7"/>
                  </a:ext>
                </a:extLst>
              </a:rPr>
              <a:t>Ranks genes by the number of times they appear at top principal components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certain cutoff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Selects genes using the average permutation-based feature importance over 100 bootstrapped resamples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Minimum-Redundancy Maximum-Relevance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(MRMR)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Identifies features that maximizes the algorithm’s predictive power using an f-statistic relevance score and minimized redundancy using Pearson correlation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9f1af7df3e_4_0"/>
          <p:cNvSpPr/>
          <p:nvPr/>
        </p:nvSpPr>
        <p:spPr>
          <a:xfrm>
            <a:off x="21058632" y="23226313"/>
            <a:ext cx="1162200" cy="1240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2B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29f1af7df3e_4_0"/>
          <p:cNvSpPr txBox="1"/>
          <p:nvPr/>
        </p:nvSpPr>
        <p:spPr>
          <a:xfrm>
            <a:off x="15672826" y="24763100"/>
            <a:ext cx="124104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Modeling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using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XGBoost (eXtreme Gradient Boosting) 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bootstrapping and hyperparameter tuning on selected Top 25 genes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9f1af7df3e_4_0"/>
          <p:cNvSpPr txBox="1"/>
          <p:nvPr/>
        </p:nvSpPr>
        <p:spPr>
          <a:xfrm>
            <a:off x="26977476" y="9947567"/>
            <a:ext cx="15201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652 Genes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0" name="Google Shape;210;g29f1af7df3e_4_0"/>
          <p:cNvCxnSpPr/>
          <p:nvPr/>
        </p:nvCxnSpPr>
        <p:spPr>
          <a:xfrm>
            <a:off x="25452055" y="8706659"/>
            <a:ext cx="1546500" cy="121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1" name="Google Shape;211;g29f1af7df3e_4_0"/>
          <p:cNvSpPr txBox="1"/>
          <p:nvPr/>
        </p:nvSpPr>
        <p:spPr>
          <a:xfrm>
            <a:off x="884621" y="22275941"/>
            <a:ext cx="1309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29f1af7df3e_4_0"/>
          <p:cNvSpPr txBox="1"/>
          <p:nvPr/>
        </p:nvSpPr>
        <p:spPr>
          <a:xfrm>
            <a:off x="550286" y="18218517"/>
            <a:ext cx="137160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lang="en-US" sz="563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AMD Prediction &amp; Gene Discovery Pipeline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29f1af7df3e_4_0"/>
          <p:cNvSpPr txBox="1"/>
          <p:nvPr/>
        </p:nvSpPr>
        <p:spPr>
          <a:xfrm>
            <a:off x="29190975" y="6117350"/>
            <a:ext cx="139212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Interpretation of XGBoost with mRMR feature selection method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Shapley Additive Explanations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(SHAP)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 applies game theoretic approach to explain the output of machine learning model and  breaks down a prediction to show the impact of each feature.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g29f1af7df3e_4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110275" y="7983218"/>
            <a:ext cx="6894451" cy="6481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9f1af7df3e_4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72925" y="10489500"/>
            <a:ext cx="5051700" cy="33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9f1af7df3e_4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23663" y="10563488"/>
            <a:ext cx="5051700" cy="33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29f1af7df3e_4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43100" y="11691763"/>
            <a:ext cx="15621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9f1af7df3e_4_0"/>
          <p:cNvSpPr txBox="1"/>
          <p:nvPr/>
        </p:nvSpPr>
        <p:spPr>
          <a:xfrm>
            <a:off x="4426800" y="14099925"/>
            <a:ext cx="689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800" u="none" cap="none" strike="noStrike">
                <a:solidFill>
                  <a:srgbClr val="B45F06"/>
                </a:solidFill>
                <a:latin typeface="Calibri"/>
                <a:ea typeface="Calibri"/>
                <a:cs typeface="Calibri"/>
                <a:sym typeface="Calibri"/>
              </a:rPr>
              <a:t>AMD Progression leads to vision loss</a:t>
            </a:r>
            <a:endParaRPr b="1" sz="2800">
              <a:solidFill>
                <a:srgbClr val="B45F0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29f1af7df3e_4_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1624" y="28271699"/>
            <a:ext cx="9973453" cy="415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9f1af7df3e_4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661438" y="17005912"/>
            <a:ext cx="12022574" cy="5727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g29f1af7df3e_4_0"/>
          <p:cNvCxnSpPr/>
          <p:nvPr/>
        </p:nvCxnSpPr>
        <p:spPr>
          <a:xfrm flipH="1">
            <a:off x="19654213" y="17311575"/>
            <a:ext cx="29700" cy="4750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" name="Google Shape;222;g29f1af7df3e_4_0"/>
          <p:cNvSpPr txBox="1"/>
          <p:nvPr/>
        </p:nvSpPr>
        <p:spPr>
          <a:xfrm>
            <a:off x="19881877" y="20676929"/>
            <a:ext cx="31029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Early stopping at 25 genes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29f1af7df3e_4_0"/>
          <p:cNvSpPr txBox="1"/>
          <p:nvPr/>
        </p:nvSpPr>
        <p:spPr>
          <a:xfrm>
            <a:off x="29149547" y="14592835"/>
            <a:ext cx="141732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lang="en-US" sz="563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DREAMR Package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4" name="Google Shape;224;g29f1af7df3e_4_0"/>
          <p:cNvGraphicFramePr/>
          <p:nvPr/>
        </p:nvGraphicFramePr>
        <p:xfrm>
          <a:off x="15435931" y="264167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{DFD75657-61D0-4D18-A266-DC9B695561C1}</a:tableStyleId>
              </a:tblPr>
              <a:tblGrid>
                <a:gridCol w="1812700"/>
                <a:gridCol w="2228200"/>
                <a:gridCol w="2338950"/>
                <a:gridCol w="2178000"/>
                <a:gridCol w="2128700"/>
                <a:gridCol w="2259425"/>
              </a:tblGrid>
              <a:tr h="103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Methods +XGBoost</a:t>
                      </a:r>
                      <a:endParaRPr b="1"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2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b="1"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2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Sensitivity</a:t>
                      </a:r>
                      <a:endParaRPr b="1"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2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Specificity</a:t>
                      </a:r>
                      <a:endParaRPr b="1"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2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 b="1"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2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AUC</a:t>
                      </a:r>
                      <a:endParaRPr b="1"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8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PCA</a:t>
                      </a:r>
                      <a:endParaRPr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0.840 ± 0.067</a:t>
                      </a:r>
                      <a:endParaRPr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0.829 ± 0.068</a:t>
                      </a:r>
                      <a:endParaRPr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0.924 ± 0.085</a:t>
                      </a:r>
                      <a:endParaRPr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0.824 ± 0.068</a:t>
                      </a:r>
                      <a:endParaRPr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0.835 ± 0.055</a:t>
                      </a:r>
                      <a:endParaRPr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8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2700" u="none" cap="none" strike="noStrike">
                          <a:solidFill>
                            <a:srgbClr val="EA43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MRMR</a:t>
                      </a:r>
                      <a:endParaRPr b="1" sz="2700" u="none" cap="none" strike="noStrike">
                        <a:solidFill>
                          <a:srgbClr val="EA433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2700">
                          <a:solidFill>
                            <a:srgbClr val="EA43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0.900 ± 0.052</a:t>
                      </a:r>
                      <a:endParaRPr b="1" sz="2700" u="none" cap="none" strike="noStrike">
                        <a:solidFill>
                          <a:srgbClr val="EA433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2700">
                          <a:solidFill>
                            <a:srgbClr val="EA43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0.894 ± 0.054</a:t>
                      </a:r>
                      <a:endParaRPr b="1" sz="2700" u="none" cap="none" strike="noStrike">
                        <a:solidFill>
                          <a:srgbClr val="EA433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0.922 ± 0.065</a:t>
                      </a:r>
                      <a:endParaRPr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2700">
                          <a:solidFill>
                            <a:srgbClr val="EA43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0.893 ± 0.054</a:t>
                      </a:r>
                      <a:endParaRPr b="1" sz="2700" u="none" cap="none" strike="noStrike">
                        <a:solidFill>
                          <a:srgbClr val="EA433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2700">
                          <a:solidFill>
                            <a:srgbClr val="EA43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0.946 ± 0.056</a:t>
                      </a:r>
                      <a:endParaRPr b="1" sz="2700" u="none" cap="none" strike="noStrike">
                        <a:solidFill>
                          <a:srgbClr val="EA433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8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Random</a:t>
                      </a:r>
                      <a:endParaRPr sz="2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Forest</a:t>
                      </a:r>
                      <a:endParaRPr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0.873 ± 0.021</a:t>
                      </a:r>
                      <a:endParaRPr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0.870 ± 0.023</a:t>
                      </a:r>
                      <a:endParaRPr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2700">
                          <a:solidFill>
                            <a:srgbClr val="EA43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0.931 ± 0.028</a:t>
                      </a:r>
                      <a:endParaRPr b="1" sz="2700" u="none" cap="none" strike="noStrike">
                        <a:solidFill>
                          <a:srgbClr val="EA433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0.869 ± 0.023</a:t>
                      </a:r>
                      <a:endParaRPr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0.930 ± 0.037</a:t>
                      </a:r>
                      <a:endParaRPr sz="2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5" name="Google Shape;225;g29f1af7df3e_4_0"/>
          <p:cNvSpPr txBox="1"/>
          <p:nvPr/>
        </p:nvSpPr>
        <p:spPr>
          <a:xfrm>
            <a:off x="15626674" y="30790100"/>
            <a:ext cx="120921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Conclusion: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MRMR feature selection method + XGBoost model perform the best for AMD patient classification.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29f1af7df3e_4_0"/>
          <p:cNvSpPr txBox="1"/>
          <p:nvPr/>
        </p:nvSpPr>
        <p:spPr>
          <a:xfrm>
            <a:off x="36179750" y="8628200"/>
            <a:ext cx="7143000" cy="3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expressed genes in </a:t>
            </a:r>
            <a:r>
              <a:rPr b="1" lang="en-US" sz="2600">
                <a:solidFill>
                  <a:srgbClr val="007CF5"/>
                </a:solidFill>
                <a:latin typeface="Calibri"/>
                <a:ea typeface="Calibri"/>
                <a:cs typeface="Calibri"/>
                <a:sym typeface="Calibri"/>
              </a:rPr>
              <a:t>AMD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subjects: CCDC18-AS1, COL28A1, CXCL12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expressed genes in </a:t>
            </a:r>
            <a:r>
              <a:rPr b="1" lang="en-US" sz="2600">
                <a:solidFill>
                  <a:srgbClr val="F22C8D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subjects: FAM104A, SLC7A1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g29f1af7df3e_4_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99125" y="10310960"/>
            <a:ext cx="3668201" cy="370205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9f1af7df3e_4_0"/>
          <p:cNvSpPr/>
          <p:nvPr/>
        </p:nvSpPr>
        <p:spPr>
          <a:xfrm>
            <a:off x="9910858" y="22444242"/>
            <a:ext cx="16038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29f1af7df3e_4_0"/>
          <p:cNvSpPr txBox="1"/>
          <p:nvPr/>
        </p:nvSpPr>
        <p:spPr>
          <a:xfrm>
            <a:off x="29275538" y="15756950"/>
            <a:ext cx="13921200" cy="19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002B82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imensionality </a:t>
            </a:r>
            <a:r>
              <a:rPr b="1" lang="en-US" sz="3600">
                <a:solidFill>
                  <a:srgbClr val="002B82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eduction, (feature) </a:t>
            </a:r>
            <a:r>
              <a:rPr b="1" lang="en-US" sz="3600">
                <a:solidFill>
                  <a:srgbClr val="002B82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xtraction, 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 </a:t>
            </a:r>
            <a:r>
              <a:rPr b="1" lang="en-US" sz="3600">
                <a:solidFill>
                  <a:srgbClr val="002B82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odeling for </a:t>
            </a:r>
            <a:r>
              <a:rPr b="1" lang="en-US" sz="3600">
                <a:solidFill>
                  <a:srgbClr val="002B82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developed a deployable and generalizable genomic analytics package for medical professionals!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g29f1af7df3e_4_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0364588" y="16894162"/>
            <a:ext cx="11743097" cy="7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"/>
          <p:cNvSpPr txBox="1"/>
          <p:nvPr/>
        </p:nvSpPr>
        <p:spPr>
          <a:xfrm>
            <a:off x="8561506" y="630681"/>
            <a:ext cx="30104700" cy="25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25" lIns="72075" spcFirstLastPara="1" rIns="72075" wrap="square" tIns="3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Interpretable Machine Learning Pipeline to Identify Genomic Signatures in Age-Related Macular Degeneration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"/>
          <p:cNvSpPr txBox="1"/>
          <p:nvPr/>
        </p:nvSpPr>
        <p:spPr>
          <a:xfrm>
            <a:off x="8389719" y="3144525"/>
            <a:ext cx="30600900" cy="3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25" lIns="72075" spcFirstLastPara="1" rIns="72075" wrap="square" tIns="36025">
            <a:spAutoFit/>
          </a:bodyPr>
          <a:lstStyle/>
          <a:p>
            <a:pPr indent="-538695" lvl="0" marL="53869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96"/>
              <a:buFont typeface="Arial"/>
              <a:buNone/>
            </a:pPr>
            <a:r>
              <a:rPr b="0" i="0" lang="en-US" sz="46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Duy Ha, Patrick Yee, Qingxin Yuan, Sujitha Ravichandran, Tian Xia, Wanying Xu</a:t>
            </a:r>
            <a:endParaRPr b="0" i="0" sz="469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8695" lvl="0" marL="53869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96"/>
              <a:buFont typeface="Arial"/>
              <a:buNone/>
            </a:pPr>
            <a:r>
              <a:rPr b="0" i="0" lang="en-US" sz="46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Sponsor: Rinki Ratnapriya; Faculty Mentor: Arko Barman; Mentor: Maryam Khalid </a:t>
            </a:r>
            <a:br>
              <a:rPr b="0" i="0" lang="en-US" sz="46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69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8696" lvl="0" marL="53869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96"/>
              <a:buFont typeface="Arial"/>
              <a:buNone/>
            </a:pPr>
            <a:br>
              <a:rPr b="0" i="0" lang="en-US" sz="46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69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54800" y="648875"/>
            <a:ext cx="3668200" cy="366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1"/>
          <p:cNvCxnSpPr/>
          <p:nvPr/>
        </p:nvCxnSpPr>
        <p:spPr>
          <a:xfrm>
            <a:off x="248003" y="4750676"/>
            <a:ext cx="43324272" cy="0"/>
          </a:xfrm>
          <a:prstGeom prst="straightConnector1">
            <a:avLst/>
          </a:prstGeom>
          <a:noFill/>
          <a:ln cap="flat" cmpd="sng" w="127000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0" name="Google Shape;240;p1"/>
          <p:cNvCxnSpPr/>
          <p:nvPr/>
        </p:nvCxnSpPr>
        <p:spPr>
          <a:xfrm>
            <a:off x="14587941" y="4918484"/>
            <a:ext cx="14017" cy="27608519"/>
          </a:xfrm>
          <a:prstGeom prst="straightConnector1">
            <a:avLst/>
          </a:prstGeom>
          <a:noFill/>
          <a:ln cap="flat" cmpd="sng" w="666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1" name="Google Shape;241;p1"/>
          <p:cNvCxnSpPr/>
          <p:nvPr/>
        </p:nvCxnSpPr>
        <p:spPr>
          <a:xfrm>
            <a:off x="28743388" y="4974020"/>
            <a:ext cx="132195" cy="27615675"/>
          </a:xfrm>
          <a:prstGeom prst="straightConnector1">
            <a:avLst/>
          </a:prstGeom>
          <a:noFill/>
          <a:ln cap="flat" cmpd="sng" w="666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2" name="Google Shape;242;p1"/>
          <p:cNvSpPr txBox="1"/>
          <p:nvPr/>
        </p:nvSpPr>
        <p:spPr>
          <a:xfrm>
            <a:off x="522660" y="5052502"/>
            <a:ext cx="13716000" cy="959493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b="0" i="0" lang="en-US" sz="563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"/>
          <p:cNvSpPr txBox="1"/>
          <p:nvPr/>
        </p:nvSpPr>
        <p:spPr>
          <a:xfrm>
            <a:off x="518011" y="23345917"/>
            <a:ext cx="137160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b="0" i="0" lang="en-US" sz="563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"/>
          <p:cNvSpPr txBox="1"/>
          <p:nvPr/>
        </p:nvSpPr>
        <p:spPr>
          <a:xfrm>
            <a:off x="29097609" y="5032885"/>
            <a:ext cx="141732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b="0" i="0" lang="en-US" sz="563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 and Explanation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"/>
          <p:cNvSpPr txBox="1"/>
          <p:nvPr/>
        </p:nvSpPr>
        <p:spPr>
          <a:xfrm>
            <a:off x="29240318" y="25019996"/>
            <a:ext cx="13990320" cy="959493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b="0" i="0" lang="en-US" sz="563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"/>
          <p:cNvSpPr txBox="1"/>
          <p:nvPr/>
        </p:nvSpPr>
        <p:spPr>
          <a:xfrm>
            <a:off x="15071239" y="5065679"/>
            <a:ext cx="132588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b="0" i="0" lang="en-US" sz="563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1"/>
          <p:cNvCxnSpPr/>
          <p:nvPr/>
        </p:nvCxnSpPr>
        <p:spPr>
          <a:xfrm>
            <a:off x="228600" y="159754"/>
            <a:ext cx="0" cy="32555139"/>
          </a:xfrm>
          <a:prstGeom prst="straightConnector1">
            <a:avLst/>
          </a:prstGeom>
          <a:noFill/>
          <a:ln cap="flat" cmpd="sng" w="539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8" name="Google Shape;248;p1"/>
          <p:cNvCxnSpPr/>
          <p:nvPr/>
        </p:nvCxnSpPr>
        <p:spPr>
          <a:xfrm>
            <a:off x="43596564" y="148407"/>
            <a:ext cx="12705" cy="32616646"/>
          </a:xfrm>
          <a:prstGeom prst="straightConnector1">
            <a:avLst/>
          </a:prstGeom>
          <a:noFill/>
          <a:ln cap="flat" cmpd="sng" w="539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9" name="Google Shape;249;p1"/>
          <p:cNvCxnSpPr/>
          <p:nvPr/>
        </p:nvCxnSpPr>
        <p:spPr>
          <a:xfrm>
            <a:off x="228600" y="159754"/>
            <a:ext cx="43342500" cy="0"/>
          </a:xfrm>
          <a:prstGeom prst="straightConnector1">
            <a:avLst/>
          </a:prstGeom>
          <a:noFill/>
          <a:ln cap="flat" cmpd="sng" w="539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0" name="Google Shape;250;p1"/>
          <p:cNvCxnSpPr/>
          <p:nvPr/>
        </p:nvCxnSpPr>
        <p:spPr>
          <a:xfrm>
            <a:off x="202645" y="32722070"/>
            <a:ext cx="43434000" cy="47352"/>
          </a:xfrm>
          <a:prstGeom prst="straightConnector1">
            <a:avLst/>
          </a:prstGeom>
          <a:noFill/>
          <a:ln cap="flat" cmpd="sng" w="539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1" name="Google Shape;251;p1"/>
          <p:cNvCxnSpPr/>
          <p:nvPr/>
        </p:nvCxnSpPr>
        <p:spPr>
          <a:xfrm>
            <a:off x="46107196" y="20124366"/>
            <a:ext cx="1" cy="21241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1"/>
          <p:cNvCxnSpPr/>
          <p:nvPr/>
        </p:nvCxnSpPr>
        <p:spPr>
          <a:xfrm>
            <a:off x="46107198" y="20336783"/>
            <a:ext cx="52170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1"/>
          <p:cNvSpPr txBox="1"/>
          <p:nvPr/>
        </p:nvSpPr>
        <p:spPr>
          <a:xfrm>
            <a:off x="689225" y="6169425"/>
            <a:ext cx="13477200" cy="3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Age-related Macular Degeneration (AMD) is a leading cause of vision loss in the elderly which affects millions of people in the United States alone.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Complexity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 disease is influenced by a combination of genetic variants, environmental stress, and advanced aging.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Challenges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Despite advances in genomics, difficulties in translating DNA variants to biological understanding have impeded progress in understanding AMD and developing new therapies.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"/>
          <p:cNvSpPr txBox="1"/>
          <p:nvPr/>
        </p:nvSpPr>
        <p:spPr>
          <a:xfrm>
            <a:off x="16323200" y="10766750"/>
            <a:ext cx="1069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1: Filtering features using gene variance and removing low variance genes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"/>
          <p:cNvSpPr txBox="1"/>
          <p:nvPr/>
        </p:nvSpPr>
        <p:spPr>
          <a:xfrm>
            <a:off x="29349302" y="12824456"/>
            <a:ext cx="136101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 vs F1 scores for XGBoost model with Random Forest feature selection method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(description &amp; discussion)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"/>
          <p:cNvSpPr txBox="1"/>
          <p:nvPr/>
        </p:nvSpPr>
        <p:spPr>
          <a:xfrm>
            <a:off x="29456099" y="20955962"/>
            <a:ext cx="135609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 and LIME interpretation for XGBoost model with Random Forest feature selection method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"/>
          <p:cNvSpPr txBox="1"/>
          <p:nvPr/>
        </p:nvSpPr>
        <p:spPr>
          <a:xfrm>
            <a:off x="29590199" y="26252669"/>
            <a:ext cx="1336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ata to Knowledge Lab | D2K | Rice University" id="258" name="Google Shape;258;p1"/>
          <p:cNvPicPr preferRelativeResize="0"/>
          <p:nvPr/>
        </p:nvPicPr>
        <p:blipFill rotWithShape="1">
          <a:blip r:embed="rId4">
            <a:alphaModFix/>
          </a:blip>
          <a:srcRect b="20297" l="4833" r="10472" t="19711"/>
          <a:stretch/>
        </p:blipFill>
        <p:spPr>
          <a:xfrm>
            <a:off x="440089" y="1020863"/>
            <a:ext cx="7975591" cy="2956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775" y="28425980"/>
            <a:ext cx="13258800" cy="430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87680" y="24526741"/>
            <a:ext cx="4224525" cy="310813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"/>
          <p:cNvSpPr txBox="1"/>
          <p:nvPr/>
        </p:nvSpPr>
        <p:spPr>
          <a:xfrm>
            <a:off x="6640575" y="24529225"/>
            <a:ext cx="7419000" cy="25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18056 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Genes from </a:t>
            </a: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453 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105 samples with </a:t>
            </a: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 </a:t>
            </a: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AMD levels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175 samples with </a:t>
            </a: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early</a:t>
            </a: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AMD levels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112 samples with </a:t>
            </a: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intermediate </a:t>
            </a: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AMD levels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 samples with </a:t>
            </a: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advanced</a:t>
            </a: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AMD levels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323201" y="6169413"/>
            <a:ext cx="10698926" cy="459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"/>
          <p:cNvSpPr/>
          <p:nvPr/>
        </p:nvSpPr>
        <p:spPr>
          <a:xfrm>
            <a:off x="21059450" y="11460513"/>
            <a:ext cx="1162200" cy="1240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2B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4" name="Google Shape;264;p1"/>
          <p:cNvCxnSpPr/>
          <p:nvPr/>
        </p:nvCxnSpPr>
        <p:spPr>
          <a:xfrm flipH="1">
            <a:off x="17095425" y="6427825"/>
            <a:ext cx="17100" cy="38100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5" name="Google Shape;265;p1"/>
          <p:cNvSpPr txBox="1"/>
          <p:nvPr/>
        </p:nvSpPr>
        <p:spPr>
          <a:xfrm>
            <a:off x="17274025" y="6548275"/>
            <a:ext cx="40032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Threshold line = 0.5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Removed ~10% of genes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757225" y="12696706"/>
            <a:ext cx="4223121" cy="35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224825" y="12701016"/>
            <a:ext cx="4224528" cy="356329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"/>
          <p:cNvSpPr txBox="1"/>
          <p:nvPr/>
        </p:nvSpPr>
        <p:spPr>
          <a:xfrm>
            <a:off x="16959800" y="13068263"/>
            <a:ext cx="17283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Differential Expression Analysis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"/>
          <p:cNvSpPr txBox="1"/>
          <p:nvPr/>
        </p:nvSpPr>
        <p:spPr>
          <a:xfrm>
            <a:off x="19133125" y="13068286"/>
            <a:ext cx="17283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Wilcoxon Rank-Sum Test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"/>
          <p:cNvSpPr txBox="1"/>
          <p:nvPr/>
        </p:nvSpPr>
        <p:spPr>
          <a:xfrm>
            <a:off x="18052338" y="14785848"/>
            <a:ext cx="17283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Kolmogorov-Smirnov Test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"/>
          <p:cNvSpPr txBox="1"/>
          <p:nvPr/>
        </p:nvSpPr>
        <p:spPr>
          <a:xfrm>
            <a:off x="22446200" y="13066776"/>
            <a:ext cx="17283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Differential Expression Analysis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"/>
          <p:cNvSpPr txBox="1"/>
          <p:nvPr/>
        </p:nvSpPr>
        <p:spPr>
          <a:xfrm>
            <a:off x="24619525" y="13066800"/>
            <a:ext cx="17283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Wilcoxon Rank-Sum Test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"/>
          <p:cNvSpPr txBox="1"/>
          <p:nvPr/>
        </p:nvSpPr>
        <p:spPr>
          <a:xfrm>
            <a:off x="23538738" y="14784361"/>
            <a:ext cx="17283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Kolmogorov-Smirnov Test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"/>
          <p:cNvSpPr txBox="1"/>
          <p:nvPr/>
        </p:nvSpPr>
        <p:spPr>
          <a:xfrm>
            <a:off x="16322050" y="16329350"/>
            <a:ext cx="1218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2: Filtering features using statistical methods and then taking union and intersection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"/>
          <p:cNvSpPr/>
          <p:nvPr/>
        </p:nvSpPr>
        <p:spPr>
          <a:xfrm>
            <a:off x="21021488" y="17092113"/>
            <a:ext cx="1162200" cy="1240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2B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"/>
          <p:cNvSpPr txBox="1"/>
          <p:nvPr/>
        </p:nvSpPr>
        <p:spPr>
          <a:xfrm>
            <a:off x="16322050" y="22277438"/>
            <a:ext cx="121815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3: Selecting features using Principal Component Analysis, Minimum-Redundancy Maximum-Relevance, and Random Forest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"/>
          <p:cNvSpPr/>
          <p:nvPr/>
        </p:nvSpPr>
        <p:spPr>
          <a:xfrm>
            <a:off x="15766825" y="18941825"/>
            <a:ext cx="3668100" cy="321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Plot for PCA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"/>
          <p:cNvSpPr/>
          <p:nvPr/>
        </p:nvSpPr>
        <p:spPr>
          <a:xfrm>
            <a:off x="19872100" y="18946368"/>
            <a:ext cx="3668100" cy="321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Plot for mRMR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"/>
          <p:cNvSpPr/>
          <p:nvPr/>
        </p:nvSpPr>
        <p:spPr>
          <a:xfrm>
            <a:off x="23977375" y="18943293"/>
            <a:ext cx="3668100" cy="321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Plot for RF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"/>
          <p:cNvSpPr/>
          <p:nvPr/>
        </p:nvSpPr>
        <p:spPr>
          <a:xfrm>
            <a:off x="21021500" y="23373713"/>
            <a:ext cx="1162200" cy="1240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2B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"/>
          <p:cNvSpPr txBox="1"/>
          <p:nvPr/>
        </p:nvSpPr>
        <p:spPr>
          <a:xfrm>
            <a:off x="16322050" y="28632038"/>
            <a:ext cx="1218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4: Modeling using XGBoost and Random Forest and tuning hyperparameters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"/>
          <p:cNvSpPr/>
          <p:nvPr/>
        </p:nvSpPr>
        <p:spPr>
          <a:xfrm>
            <a:off x="17274025" y="24848775"/>
            <a:ext cx="3668100" cy="321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Plot for XGBoost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"/>
          <p:cNvSpPr/>
          <p:nvPr/>
        </p:nvSpPr>
        <p:spPr>
          <a:xfrm>
            <a:off x="22343700" y="24846843"/>
            <a:ext cx="3668100" cy="321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Plot for RF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"/>
          <p:cNvSpPr txBox="1"/>
          <p:nvPr/>
        </p:nvSpPr>
        <p:spPr>
          <a:xfrm>
            <a:off x="25923240" y="15373750"/>
            <a:ext cx="163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652 Genes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"/>
          <p:cNvSpPr txBox="1"/>
          <p:nvPr/>
        </p:nvSpPr>
        <p:spPr>
          <a:xfrm>
            <a:off x="20195728" y="15373750"/>
            <a:ext cx="199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2486 Genes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6" name="Google Shape;286;p1"/>
          <p:cNvCxnSpPr/>
          <p:nvPr/>
        </p:nvCxnSpPr>
        <p:spPr>
          <a:xfrm>
            <a:off x="20156200" y="14962900"/>
            <a:ext cx="571500" cy="52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7" name="Google Shape;287;p1"/>
          <p:cNvCxnSpPr/>
          <p:nvPr/>
        </p:nvCxnSpPr>
        <p:spPr>
          <a:xfrm>
            <a:off x="24279250" y="14200632"/>
            <a:ext cx="1666800" cy="130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88" name="Google Shape;288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539800" y="16130016"/>
            <a:ext cx="6812279" cy="4875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9484938" y="16130938"/>
            <a:ext cx="6810375" cy="47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"/>
          <p:cNvSpPr/>
          <p:nvPr/>
        </p:nvSpPr>
        <p:spPr>
          <a:xfrm>
            <a:off x="29149475" y="7051125"/>
            <a:ext cx="14173200" cy="440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Plot for XGBoost with RF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"/>
          <p:cNvSpPr txBox="1"/>
          <p:nvPr/>
        </p:nvSpPr>
        <p:spPr>
          <a:xfrm>
            <a:off x="550285" y="10050877"/>
            <a:ext cx="137160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b="0" i="0" lang="en-US" sz="563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Objective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"/>
          <p:cNvSpPr txBox="1"/>
          <p:nvPr/>
        </p:nvSpPr>
        <p:spPr>
          <a:xfrm>
            <a:off x="669675" y="11158325"/>
            <a:ext cx="13477200" cy="3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 of a Pipeline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Create an interpretable machine-learning pipeline to identify crucial genomic signatures in AMD.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Goals: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Accelerate understanding of AMD.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Contribute to the development of effective therapies.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Broader Application: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pipeline is designed to be generalizable for addressing challenges in detecting subtle genomic changes.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"/>
          <p:cNvSpPr txBox="1"/>
          <p:nvPr/>
        </p:nvSpPr>
        <p:spPr>
          <a:xfrm>
            <a:off x="884621" y="22275941"/>
            <a:ext cx="1309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"/>
          <p:cNvSpPr txBox="1"/>
          <p:nvPr/>
        </p:nvSpPr>
        <p:spPr>
          <a:xfrm>
            <a:off x="550286" y="14789517"/>
            <a:ext cx="137160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b="0" i="0" lang="en-US" sz="563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Science Pipeline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1"/>
          <p:cNvPicPr preferRelativeResize="0"/>
          <p:nvPr/>
        </p:nvPicPr>
        <p:blipFill rotWithShape="1">
          <a:blip r:embed="rId12">
            <a:alphaModFix/>
          </a:blip>
          <a:srcRect b="27177" l="7598" r="4449" t="8463"/>
          <a:stretch/>
        </p:blipFill>
        <p:spPr>
          <a:xfrm>
            <a:off x="1456900" y="16041562"/>
            <a:ext cx="12777101" cy="701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9d399359f8_0_0"/>
          <p:cNvSpPr txBox="1"/>
          <p:nvPr/>
        </p:nvSpPr>
        <p:spPr>
          <a:xfrm>
            <a:off x="8561506" y="482281"/>
            <a:ext cx="30104700" cy="25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25" lIns="72075" spcFirstLastPara="1" rIns="72075" wrap="square" tIns="3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Interpretable Machine Learning Pipeline to Identify Genomic Signatures in Age-Related Macular Degeneration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29d399359f8_0_0"/>
          <p:cNvSpPr txBox="1"/>
          <p:nvPr/>
        </p:nvSpPr>
        <p:spPr>
          <a:xfrm>
            <a:off x="8389719" y="2996125"/>
            <a:ext cx="30600900" cy="3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25" lIns="72075" spcFirstLastPara="1" rIns="72075" wrap="square" tIns="36025">
            <a:spAutoFit/>
          </a:bodyPr>
          <a:lstStyle/>
          <a:p>
            <a:pPr indent="-538695" lvl="0" marL="53869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96"/>
              <a:buFont typeface="Arial"/>
              <a:buNone/>
            </a:pPr>
            <a:r>
              <a:rPr b="0" i="0" lang="en-US" sz="46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Duy Ha, Patrick Yee, Qingxin Yuan, Sujitha Ravichandran, Tian Xia, Wanying Xu</a:t>
            </a:r>
            <a:endParaRPr b="0" i="0" sz="469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8695" lvl="0" marL="53869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96"/>
              <a:buFont typeface="Arial"/>
              <a:buNone/>
            </a:pPr>
            <a:r>
              <a:rPr b="0" i="0" lang="en-US" sz="46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Sponsor: Rinki Ratnapriya; Faculty Mentor: Arko Barman; Mentor: Maryam Khalid</a:t>
            </a:r>
            <a:br>
              <a:rPr b="0" i="0" lang="en-US" sz="46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69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8695" lvl="0" marL="53869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96"/>
              <a:buFont typeface="Arial"/>
              <a:buNone/>
            </a:pPr>
            <a:br>
              <a:rPr b="0" i="0" lang="en-US" sz="46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69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g29d399359f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54800" y="500475"/>
            <a:ext cx="3668200" cy="366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g29d399359f8_0_0"/>
          <p:cNvCxnSpPr/>
          <p:nvPr/>
        </p:nvCxnSpPr>
        <p:spPr>
          <a:xfrm>
            <a:off x="248003" y="4830876"/>
            <a:ext cx="43324200" cy="0"/>
          </a:xfrm>
          <a:prstGeom prst="straightConnector1">
            <a:avLst/>
          </a:prstGeom>
          <a:noFill/>
          <a:ln cap="flat" cmpd="sng" w="127000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5" name="Google Shape;305;g29d399359f8_0_0"/>
          <p:cNvCxnSpPr/>
          <p:nvPr/>
        </p:nvCxnSpPr>
        <p:spPr>
          <a:xfrm>
            <a:off x="13906500" y="5147500"/>
            <a:ext cx="0" cy="27203400"/>
          </a:xfrm>
          <a:prstGeom prst="straightConnector1">
            <a:avLst/>
          </a:prstGeom>
          <a:noFill/>
          <a:ln cap="flat" cmpd="sng" w="666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6" name="Google Shape;306;g29d399359f8_0_0"/>
          <p:cNvCxnSpPr/>
          <p:nvPr/>
        </p:nvCxnSpPr>
        <p:spPr>
          <a:xfrm>
            <a:off x="29603700" y="5147500"/>
            <a:ext cx="114300" cy="27165300"/>
          </a:xfrm>
          <a:prstGeom prst="straightConnector1">
            <a:avLst/>
          </a:prstGeom>
          <a:noFill/>
          <a:ln cap="flat" cmpd="sng" w="666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7" name="Google Shape;307;g29d399359f8_0_0"/>
          <p:cNvSpPr txBox="1"/>
          <p:nvPr/>
        </p:nvSpPr>
        <p:spPr>
          <a:xfrm>
            <a:off x="522650" y="5285100"/>
            <a:ext cx="130911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b="0" i="0" lang="en-US" sz="563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29d399359f8_0_0"/>
          <p:cNvSpPr txBox="1"/>
          <p:nvPr/>
        </p:nvSpPr>
        <p:spPr>
          <a:xfrm>
            <a:off x="29901600" y="5265475"/>
            <a:ext cx="133692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b="0" i="0" lang="en-US" sz="563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29d399359f8_0_0"/>
          <p:cNvSpPr txBox="1"/>
          <p:nvPr/>
        </p:nvSpPr>
        <p:spPr>
          <a:xfrm>
            <a:off x="30139425" y="25938400"/>
            <a:ext cx="130911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b="0" i="0" lang="en-US" sz="563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29d399359f8_0_0"/>
          <p:cNvSpPr txBox="1"/>
          <p:nvPr/>
        </p:nvSpPr>
        <p:spPr>
          <a:xfrm>
            <a:off x="14233050" y="5298275"/>
            <a:ext cx="150072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b="0" i="0" lang="en-US" sz="563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1" name="Google Shape;311;g29d399359f8_0_0"/>
          <p:cNvCxnSpPr/>
          <p:nvPr/>
        </p:nvCxnSpPr>
        <p:spPr>
          <a:xfrm>
            <a:off x="228600" y="11354"/>
            <a:ext cx="0" cy="32555100"/>
          </a:xfrm>
          <a:prstGeom prst="straightConnector1">
            <a:avLst/>
          </a:prstGeom>
          <a:noFill/>
          <a:ln cap="flat" cmpd="sng" w="539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2" name="Google Shape;312;g29d399359f8_0_0"/>
          <p:cNvCxnSpPr/>
          <p:nvPr/>
        </p:nvCxnSpPr>
        <p:spPr>
          <a:xfrm>
            <a:off x="43596564" y="7"/>
            <a:ext cx="12600" cy="32616600"/>
          </a:xfrm>
          <a:prstGeom prst="straightConnector1">
            <a:avLst/>
          </a:prstGeom>
          <a:noFill/>
          <a:ln cap="flat" cmpd="sng" w="539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3" name="Google Shape;313;g29d399359f8_0_0"/>
          <p:cNvCxnSpPr/>
          <p:nvPr/>
        </p:nvCxnSpPr>
        <p:spPr>
          <a:xfrm>
            <a:off x="228600" y="11354"/>
            <a:ext cx="43342500" cy="0"/>
          </a:xfrm>
          <a:prstGeom prst="straightConnector1">
            <a:avLst/>
          </a:prstGeom>
          <a:noFill/>
          <a:ln cap="flat" cmpd="sng" w="539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4" name="Google Shape;314;g29d399359f8_0_0"/>
          <p:cNvCxnSpPr/>
          <p:nvPr/>
        </p:nvCxnSpPr>
        <p:spPr>
          <a:xfrm>
            <a:off x="202645" y="32573670"/>
            <a:ext cx="43434000" cy="47400"/>
          </a:xfrm>
          <a:prstGeom prst="straightConnector1">
            <a:avLst/>
          </a:prstGeom>
          <a:noFill/>
          <a:ln cap="flat" cmpd="sng" w="539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5" name="Google Shape;315;g29d399359f8_0_0"/>
          <p:cNvCxnSpPr/>
          <p:nvPr/>
        </p:nvCxnSpPr>
        <p:spPr>
          <a:xfrm>
            <a:off x="46107196" y="19975966"/>
            <a:ext cx="0" cy="212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6" name="Google Shape;316;g29d399359f8_0_0"/>
          <p:cNvCxnSpPr/>
          <p:nvPr/>
        </p:nvCxnSpPr>
        <p:spPr>
          <a:xfrm>
            <a:off x="46107198" y="20188383"/>
            <a:ext cx="521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7" name="Google Shape;317;g29d399359f8_0_0"/>
          <p:cNvSpPr txBox="1"/>
          <p:nvPr/>
        </p:nvSpPr>
        <p:spPr>
          <a:xfrm>
            <a:off x="30414438" y="27217513"/>
            <a:ext cx="124857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just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developed </a:t>
            </a:r>
            <a:r>
              <a:rPr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models with up to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0.98 AUC </a:t>
            </a:r>
            <a:r>
              <a:rPr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classify AMD patients.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just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interpreted the machine learning model through SHAP a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LIME and identified the possible genes related to the disease.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just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MRMR model with best performance tend to exclude the gene that are correlated. Therefore, within python package, we also provide other model  for user to choose.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just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extend this work to classify AMD patients with multiple stages.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ata to Knowledge Lab | D2K | Rice University" id="318" name="Google Shape;318;g29d399359f8_0_0"/>
          <p:cNvPicPr preferRelativeResize="0"/>
          <p:nvPr/>
        </p:nvPicPr>
        <p:blipFill rotWithShape="1">
          <a:blip r:embed="rId4">
            <a:alphaModFix/>
          </a:blip>
          <a:srcRect b="20294" l="4836" r="10468" t="19713"/>
          <a:stretch/>
        </p:blipFill>
        <p:spPr>
          <a:xfrm>
            <a:off x="440089" y="872463"/>
            <a:ext cx="7975592" cy="295650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9d399359f8_0_0"/>
          <p:cNvSpPr txBox="1"/>
          <p:nvPr/>
        </p:nvSpPr>
        <p:spPr>
          <a:xfrm>
            <a:off x="626475" y="19371079"/>
            <a:ext cx="129717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b="0" i="0" lang="en-US" sz="563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g29d399359f8_0_0"/>
          <p:cNvPicPr preferRelativeResize="0"/>
          <p:nvPr/>
        </p:nvPicPr>
        <p:blipFill rotWithShape="1">
          <a:blip r:embed="rId5">
            <a:alphaModFix/>
          </a:blip>
          <a:srcRect b="60625" l="7599" r="18756" t="8463"/>
          <a:stretch/>
        </p:blipFill>
        <p:spPr>
          <a:xfrm>
            <a:off x="1870500" y="20633400"/>
            <a:ext cx="10698900" cy="33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29d399359f8_0_0"/>
          <p:cNvPicPr preferRelativeResize="0"/>
          <p:nvPr/>
        </p:nvPicPr>
        <p:blipFill rotWithShape="1">
          <a:blip r:embed="rId5">
            <a:alphaModFix/>
          </a:blip>
          <a:srcRect b="27176" l="7599" r="18756" t="41912"/>
          <a:stretch/>
        </p:blipFill>
        <p:spPr>
          <a:xfrm>
            <a:off x="1870500" y="27235225"/>
            <a:ext cx="10698900" cy="33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29d399359f8_0_0"/>
          <p:cNvSpPr txBox="1"/>
          <p:nvPr/>
        </p:nvSpPr>
        <p:spPr>
          <a:xfrm>
            <a:off x="1870499" y="24033400"/>
            <a:ext cx="2300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166 </a:t>
            </a: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Patients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18056 </a:t>
            </a: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Genes expression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29d399359f8_0_0"/>
          <p:cNvSpPr txBox="1"/>
          <p:nvPr/>
        </p:nvSpPr>
        <p:spPr>
          <a:xfrm>
            <a:off x="5566200" y="24033400"/>
            <a:ext cx="2899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KS, WRS, deseq2</a:t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Union </a:t>
            </a: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2486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Intersect </a:t>
            </a: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652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29d399359f8_0_0"/>
          <p:cNvSpPr txBox="1"/>
          <p:nvPr/>
        </p:nvSpPr>
        <p:spPr>
          <a:xfrm>
            <a:off x="9674703" y="23991538"/>
            <a:ext cx="3099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PCA, MRMR, Random Forest, Autoencoder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29d399359f8_0_0"/>
          <p:cNvSpPr txBox="1"/>
          <p:nvPr/>
        </p:nvSpPr>
        <p:spPr>
          <a:xfrm>
            <a:off x="5961213" y="30637875"/>
            <a:ext cx="25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29d399359f8_0_0"/>
          <p:cNvSpPr txBox="1"/>
          <p:nvPr/>
        </p:nvSpPr>
        <p:spPr>
          <a:xfrm>
            <a:off x="2251500" y="30637875"/>
            <a:ext cx="25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SHAP, LIME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g29d399359f8_0_0"/>
          <p:cNvPicPr preferRelativeResize="0"/>
          <p:nvPr/>
        </p:nvPicPr>
        <p:blipFill rotWithShape="1">
          <a:blip r:embed="rId5">
            <a:alphaModFix/>
          </a:blip>
          <a:srcRect b="42922" l="50233" r="41766" t="49037"/>
          <a:stretch/>
        </p:blipFill>
        <p:spPr>
          <a:xfrm rot="-5400000">
            <a:off x="10265998" y="25856850"/>
            <a:ext cx="1162200" cy="8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29d399359f8_0_0"/>
          <p:cNvSpPr txBox="1"/>
          <p:nvPr/>
        </p:nvSpPr>
        <p:spPr>
          <a:xfrm>
            <a:off x="30121313" y="6344288"/>
            <a:ext cx="1012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 (Shapley Additive Explanations):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29d399359f8_0_0"/>
          <p:cNvSpPr txBox="1"/>
          <p:nvPr/>
        </p:nvSpPr>
        <p:spPr>
          <a:xfrm>
            <a:off x="907650" y="6708725"/>
            <a:ext cx="12319800" cy="7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Age-related Macular Degeneration (AMD) deteriorates the central part of the retina and is a leading cause of vision loss in the elderly which affects millions of people in the United States alone.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Complexity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 disease is influenced by a combination of genetic variants, causing high dimensionality a problem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Challenges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Despite advances in genomics, difficulties in translating DNA variants to biological understanding have impeded progress in the specific genes causing AMD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Objective: Development of a Python Package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project focuses on creating an interpretable machine-learning pipeline, implemented as a Python package.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tool aims to identify crucial genomic signatures in AMD, enhancing our understanding of the disease.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Broader Application -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pipeline and Python package are designed to be generalizable for other complex diseases.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g29d399359f8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2925" y="14680500"/>
            <a:ext cx="5051700" cy="33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29d399359f8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23663" y="14678288"/>
            <a:ext cx="5051700" cy="33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29d399359f8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43100" y="15882763"/>
            <a:ext cx="15621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9d399359f8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251500" y="15635363"/>
            <a:ext cx="15007199" cy="710372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4" name="Google Shape;334;g29d399359f8_0_0"/>
          <p:cNvGraphicFramePr/>
          <p:nvPr/>
        </p:nvGraphicFramePr>
        <p:xfrm>
          <a:off x="15433824" y="246806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{DFD75657-61D0-4D18-A266-DC9B695561C1}</a:tableStyleId>
              </a:tblPr>
              <a:tblGrid>
                <a:gridCol w="2790325"/>
                <a:gridCol w="2247275"/>
                <a:gridCol w="2009175"/>
                <a:gridCol w="2217525"/>
                <a:gridCol w="1990775"/>
                <a:gridCol w="2050325"/>
              </a:tblGrid>
              <a:tr h="1473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(Methods +xgboost)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Sensitivity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Specificity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AUC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</a:tr>
              <a:tr h="1321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PCA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0.9289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0.9235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0.9628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0.9237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0.9696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</a:tr>
              <a:tr h="1321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MRMR</a:t>
                      </a:r>
                      <a:endParaRPr b="1"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0.9538</a:t>
                      </a:r>
                      <a:endParaRPr b="1"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0.9471</a:t>
                      </a:r>
                      <a:endParaRPr b="1"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0.9818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0.9470</a:t>
                      </a:r>
                      <a:endParaRPr b="1"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0.9819</a:t>
                      </a:r>
                      <a:endParaRPr b="1"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</a:tr>
              <a:tr h="1321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Random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Forest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0.9222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0.9176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0.9917</a:t>
                      </a:r>
                      <a:endParaRPr b="1"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0.9163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0.9619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</a:tr>
              <a:tr h="1321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Autoencoder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0.8845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0.8765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0.9389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0.8762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0.9512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335" name="Google Shape;335;g29d399359f8_0_0"/>
          <p:cNvSpPr txBox="1"/>
          <p:nvPr/>
        </p:nvSpPr>
        <p:spPr>
          <a:xfrm>
            <a:off x="19282172" y="24015467"/>
            <a:ext cx="593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Best Performance for All Methods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29d399359f8_0_0"/>
          <p:cNvSpPr txBox="1"/>
          <p:nvPr/>
        </p:nvSpPr>
        <p:spPr>
          <a:xfrm>
            <a:off x="3796155" y="18362934"/>
            <a:ext cx="663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AMD Progression leads to vision loss</a:t>
            </a:r>
            <a:endParaRPr/>
          </a:p>
        </p:txBody>
      </p:sp>
      <p:sp>
        <p:nvSpPr>
          <p:cNvPr id="337" name="Google Shape;337;g29d399359f8_0_0"/>
          <p:cNvSpPr txBox="1"/>
          <p:nvPr/>
        </p:nvSpPr>
        <p:spPr>
          <a:xfrm>
            <a:off x="17674725" y="7127000"/>
            <a:ext cx="59313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3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pca</a:t>
            </a:r>
            <a:endParaRPr sz="1343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g29d399359f8_0_0"/>
          <p:cNvSpPr txBox="1"/>
          <p:nvPr/>
        </p:nvSpPr>
        <p:spPr>
          <a:xfrm>
            <a:off x="17674725" y="9220775"/>
            <a:ext cx="59313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3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mrmr</a:t>
            </a:r>
            <a:endParaRPr sz="1343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29d399359f8_0_0"/>
          <p:cNvSpPr txBox="1"/>
          <p:nvPr/>
        </p:nvSpPr>
        <p:spPr>
          <a:xfrm>
            <a:off x="17674725" y="11495488"/>
            <a:ext cx="59313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3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 </a:t>
            </a:r>
            <a:endParaRPr sz="1343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29d399359f8_0_0"/>
          <p:cNvSpPr txBox="1"/>
          <p:nvPr/>
        </p:nvSpPr>
        <p:spPr>
          <a:xfrm>
            <a:off x="15652750" y="31531788"/>
            <a:ext cx="1828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Conclusion: Overall, MRMR+xgboost perform the best for AMD patient classficiation.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29d399359f8_0_0"/>
          <p:cNvSpPr txBox="1"/>
          <p:nvPr/>
        </p:nvSpPr>
        <p:spPr>
          <a:xfrm>
            <a:off x="15243600" y="22787325"/>
            <a:ext cx="1828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Conclusion: Around 10 genes are sufficient to achieve the highest AUC score for MRMR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g29d399359f8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024050" y="6788025"/>
            <a:ext cx="10261727" cy="964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29d399359f8_0_0"/>
          <p:cNvPicPr preferRelativeResize="0"/>
          <p:nvPr/>
        </p:nvPicPr>
        <p:blipFill rotWithShape="1">
          <a:blip r:embed="rId11">
            <a:alphaModFix/>
          </a:blip>
          <a:srcRect b="0" l="3456" r="0" t="9033"/>
          <a:stretch/>
        </p:blipFill>
        <p:spPr>
          <a:xfrm>
            <a:off x="31288150" y="17171600"/>
            <a:ext cx="12025774" cy="810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29d399359f8_0_0"/>
          <p:cNvSpPr txBox="1"/>
          <p:nvPr/>
        </p:nvSpPr>
        <p:spPr>
          <a:xfrm>
            <a:off x="31172500" y="24604888"/>
            <a:ext cx="11650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Conclusion: Gene CCDC18-AS1, COL28A1, CXCL12, ANO3, FAM104A are found mostly associated with AMD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29d399359f8_0_0"/>
          <p:cNvSpPr txBox="1"/>
          <p:nvPr/>
        </p:nvSpPr>
        <p:spPr>
          <a:xfrm>
            <a:off x="30227350" y="16428188"/>
            <a:ext cx="1012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LIME (Local Interpretable Model-Agnostic Explanations): 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e36dd45de_2_0"/>
          <p:cNvSpPr txBox="1"/>
          <p:nvPr/>
        </p:nvSpPr>
        <p:spPr>
          <a:xfrm>
            <a:off x="8561506" y="482281"/>
            <a:ext cx="30104700" cy="25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25" lIns="72075" spcFirstLastPara="1" rIns="72075" wrap="square" tIns="3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Interpretable Machine Learning Pipeline to Identify Genomic Signatures in Age-Related Macular Degeneration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29e36dd45de_2_0"/>
          <p:cNvSpPr txBox="1"/>
          <p:nvPr/>
        </p:nvSpPr>
        <p:spPr>
          <a:xfrm>
            <a:off x="8389719" y="2996125"/>
            <a:ext cx="30600900" cy="3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25" lIns="72075" spcFirstLastPara="1" rIns="72075" wrap="square" tIns="36025">
            <a:spAutoFit/>
          </a:bodyPr>
          <a:lstStyle/>
          <a:p>
            <a:pPr indent="-538694" lvl="0" marL="53869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96"/>
              <a:buFont typeface="Arial"/>
              <a:buNone/>
            </a:pPr>
            <a:r>
              <a:rPr b="0" i="0" lang="en-US" sz="46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Duy Ha, Patrick Yee, Qingxin Yuan, Sujitha Ravichandran, Tian Xia, Wanying Xu</a:t>
            </a:r>
            <a:endParaRPr b="0" i="0" sz="469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8694" lvl="0" marL="53869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96"/>
              <a:buFont typeface="Arial"/>
              <a:buNone/>
            </a:pPr>
            <a:r>
              <a:rPr b="0" i="0" lang="en-US" sz="46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Sponsor: Rinki Ratnapriya; Faculty Mentor: Arko Barman; Mentor: Maryam Khalid</a:t>
            </a:r>
            <a:br>
              <a:rPr b="0" i="0" lang="en-US" sz="46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69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8694" lvl="0" marL="53869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96"/>
              <a:buFont typeface="Arial"/>
              <a:buNone/>
            </a:pPr>
            <a:br>
              <a:rPr b="0" i="0" lang="en-US" sz="46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69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g29e36dd45de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54800" y="500475"/>
            <a:ext cx="3668200" cy="366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Google Shape;354;g29e36dd45de_2_0"/>
          <p:cNvCxnSpPr/>
          <p:nvPr/>
        </p:nvCxnSpPr>
        <p:spPr>
          <a:xfrm>
            <a:off x="248003" y="4830876"/>
            <a:ext cx="43324200" cy="0"/>
          </a:xfrm>
          <a:prstGeom prst="straightConnector1">
            <a:avLst/>
          </a:prstGeom>
          <a:noFill/>
          <a:ln cap="flat" cmpd="sng" w="127000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5" name="Google Shape;355;g29e36dd45de_2_0"/>
          <p:cNvCxnSpPr/>
          <p:nvPr/>
        </p:nvCxnSpPr>
        <p:spPr>
          <a:xfrm>
            <a:off x="13906500" y="5147500"/>
            <a:ext cx="0" cy="27203400"/>
          </a:xfrm>
          <a:prstGeom prst="straightConnector1">
            <a:avLst/>
          </a:prstGeom>
          <a:noFill/>
          <a:ln cap="flat" cmpd="sng" w="666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6" name="Google Shape;356;g29e36dd45de_2_0"/>
          <p:cNvCxnSpPr/>
          <p:nvPr/>
        </p:nvCxnSpPr>
        <p:spPr>
          <a:xfrm>
            <a:off x="29603700" y="5147500"/>
            <a:ext cx="114300" cy="27165300"/>
          </a:xfrm>
          <a:prstGeom prst="straightConnector1">
            <a:avLst/>
          </a:prstGeom>
          <a:noFill/>
          <a:ln cap="flat" cmpd="sng" w="666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7" name="Google Shape;357;g29e36dd45de_2_0"/>
          <p:cNvSpPr txBox="1"/>
          <p:nvPr/>
        </p:nvSpPr>
        <p:spPr>
          <a:xfrm>
            <a:off x="522650" y="5285100"/>
            <a:ext cx="130911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b="0" i="0" lang="en-US" sz="563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Background and Objective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29e36dd45de_2_0"/>
          <p:cNvSpPr txBox="1"/>
          <p:nvPr/>
        </p:nvSpPr>
        <p:spPr>
          <a:xfrm>
            <a:off x="29901600" y="5265475"/>
            <a:ext cx="133692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b="0" i="0" lang="en-US" sz="563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29e36dd45de_2_0"/>
          <p:cNvSpPr txBox="1"/>
          <p:nvPr/>
        </p:nvSpPr>
        <p:spPr>
          <a:xfrm>
            <a:off x="30139425" y="24871600"/>
            <a:ext cx="130911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b="0" i="0" lang="en-US" sz="563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29e36dd45de_2_0"/>
          <p:cNvSpPr txBox="1"/>
          <p:nvPr/>
        </p:nvSpPr>
        <p:spPr>
          <a:xfrm>
            <a:off x="14233050" y="5298275"/>
            <a:ext cx="150072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b="0" i="0" lang="en-US" sz="563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1" name="Google Shape;361;g29e36dd45de_2_0"/>
          <p:cNvCxnSpPr/>
          <p:nvPr/>
        </p:nvCxnSpPr>
        <p:spPr>
          <a:xfrm>
            <a:off x="228600" y="11354"/>
            <a:ext cx="0" cy="32555100"/>
          </a:xfrm>
          <a:prstGeom prst="straightConnector1">
            <a:avLst/>
          </a:prstGeom>
          <a:noFill/>
          <a:ln cap="flat" cmpd="sng" w="539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2" name="Google Shape;362;g29e36dd45de_2_0"/>
          <p:cNvCxnSpPr/>
          <p:nvPr/>
        </p:nvCxnSpPr>
        <p:spPr>
          <a:xfrm>
            <a:off x="43596564" y="7"/>
            <a:ext cx="12600" cy="32616600"/>
          </a:xfrm>
          <a:prstGeom prst="straightConnector1">
            <a:avLst/>
          </a:prstGeom>
          <a:noFill/>
          <a:ln cap="flat" cmpd="sng" w="539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3" name="Google Shape;363;g29e36dd45de_2_0"/>
          <p:cNvCxnSpPr/>
          <p:nvPr/>
        </p:nvCxnSpPr>
        <p:spPr>
          <a:xfrm>
            <a:off x="228600" y="11354"/>
            <a:ext cx="43342500" cy="0"/>
          </a:xfrm>
          <a:prstGeom prst="straightConnector1">
            <a:avLst/>
          </a:prstGeom>
          <a:noFill/>
          <a:ln cap="flat" cmpd="sng" w="539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4" name="Google Shape;364;g29e36dd45de_2_0"/>
          <p:cNvCxnSpPr/>
          <p:nvPr/>
        </p:nvCxnSpPr>
        <p:spPr>
          <a:xfrm>
            <a:off x="202645" y="32573670"/>
            <a:ext cx="43434000" cy="47400"/>
          </a:xfrm>
          <a:prstGeom prst="straightConnector1">
            <a:avLst/>
          </a:prstGeom>
          <a:noFill/>
          <a:ln cap="flat" cmpd="sng" w="53975">
            <a:solidFill>
              <a:srgbClr val="002B8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5" name="Google Shape;365;g29e36dd45de_2_0"/>
          <p:cNvCxnSpPr/>
          <p:nvPr/>
        </p:nvCxnSpPr>
        <p:spPr>
          <a:xfrm>
            <a:off x="46107196" y="19975966"/>
            <a:ext cx="0" cy="212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6" name="Google Shape;366;g29e36dd45de_2_0"/>
          <p:cNvCxnSpPr/>
          <p:nvPr/>
        </p:nvCxnSpPr>
        <p:spPr>
          <a:xfrm>
            <a:off x="46107198" y="20188383"/>
            <a:ext cx="521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7" name="Google Shape;367;g29e36dd45de_2_0"/>
          <p:cNvSpPr txBox="1"/>
          <p:nvPr/>
        </p:nvSpPr>
        <p:spPr>
          <a:xfrm>
            <a:off x="30337200" y="26232788"/>
            <a:ext cx="12485700" cy="5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just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successfully built machine learning models to classify patients into different disease levels with decent performance.</a:t>
            </a:r>
            <a:endParaRPr/>
          </a:p>
          <a:p>
            <a:pPr indent="-457200" lvl="0" marL="457200" marR="0" rtl="0" algn="just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interpreted the machine learning model through SHAP as well as LIME and identified the possible genes related to the disease.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just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reduced the data dimensionality through feature selection and explored the selected genes vis-a-vis the disease levels to derive meaningful insights.</a:t>
            </a:r>
            <a:endParaRPr/>
          </a:p>
          <a:p>
            <a:pPr indent="-457200" lvl="0" marL="457200" marR="0" rtl="0" algn="just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incorporated the described pipeline into a Python package that can be used to analyze similar genomics or other omics datasets for any disease, with multiple model choices for users.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ata to Knowledge Lab | D2K | Rice University" id="368" name="Google Shape;368;g29e36dd45de_2_0"/>
          <p:cNvPicPr preferRelativeResize="0"/>
          <p:nvPr/>
        </p:nvPicPr>
        <p:blipFill rotWithShape="1">
          <a:blip r:embed="rId4">
            <a:alphaModFix/>
          </a:blip>
          <a:srcRect b="20295" l="4836" r="10468" t="19713"/>
          <a:stretch/>
        </p:blipFill>
        <p:spPr>
          <a:xfrm>
            <a:off x="440089" y="872463"/>
            <a:ext cx="7975592" cy="295650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29e36dd45de_2_0"/>
          <p:cNvSpPr txBox="1"/>
          <p:nvPr/>
        </p:nvSpPr>
        <p:spPr>
          <a:xfrm>
            <a:off x="626475" y="19371079"/>
            <a:ext cx="12971700" cy="959700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5"/>
              <a:buFont typeface="Arial"/>
              <a:buNone/>
            </a:pPr>
            <a:r>
              <a:rPr b="0" i="0" lang="en-US" sz="563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g29e36dd45de_2_0"/>
          <p:cNvPicPr preferRelativeResize="0"/>
          <p:nvPr/>
        </p:nvPicPr>
        <p:blipFill rotWithShape="1">
          <a:blip r:embed="rId5">
            <a:alphaModFix/>
          </a:blip>
          <a:srcRect b="60624" l="7599" r="18756" t="8463"/>
          <a:stretch/>
        </p:blipFill>
        <p:spPr>
          <a:xfrm>
            <a:off x="1870500" y="20633400"/>
            <a:ext cx="10698900" cy="33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29e36dd45de_2_0"/>
          <p:cNvPicPr preferRelativeResize="0"/>
          <p:nvPr/>
        </p:nvPicPr>
        <p:blipFill rotWithShape="1">
          <a:blip r:embed="rId5">
            <a:alphaModFix/>
          </a:blip>
          <a:srcRect b="27177" l="7599" r="18756" t="41910"/>
          <a:stretch/>
        </p:blipFill>
        <p:spPr>
          <a:xfrm>
            <a:off x="1870500" y="27235225"/>
            <a:ext cx="10698900" cy="33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9e36dd45de_2_0"/>
          <p:cNvSpPr txBox="1"/>
          <p:nvPr/>
        </p:nvSpPr>
        <p:spPr>
          <a:xfrm>
            <a:off x="1870499" y="24033400"/>
            <a:ext cx="2300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166 </a:t>
            </a: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Patients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18056 </a:t>
            </a: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Genes expression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29e36dd45de_2_0"/>
          <p:cNvSpPr txBox="1"/>
          <p:nvPr/>
        </p:nvSpPr>
        <p:spPr>
          <a:xfrm>
            <a:off x="5566200" y="24033400"/>
            <a:ext cx="2899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KS, WRS, deseq2</a:t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Union </a:t>
            </a: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2486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Intersect </a:t>
            </a: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652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29e36dd45de_2_0"/>
          <p:cNvSpPr txBox="1"/>
          <p:nvPr/>
        </p:nvSpPr>
        <p:spPr>
          <a:xfrm>
            <a:off x="9674703" y="23991538"/>
            <a:ext cx="3099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PCA, MRMR, Random Forest, Autoencoder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29e36dd45de_2_0"/>
          <p:cNvSpPr txBox="1"/>
          <p:nvPr/>
        </p:nvSpPr>
        <p:spPr>
          <a:xfrm>
            <a:off x="5961213" y="30637875"/>
            <a:ext cx="25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29e36dd45de_2_0"/>
          <p:cNvSpPr txBox="1"/>
          <p:nvPr/>
        </p:nvSpPr>
        <p:spPr>
          <a:xfrm>
            <a:off x="2251500" y="30637875"/>
            <a:ext cx="25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SHAP, LIME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g29e36dd45de_2_0"/>
          <p:cNvPicPr preferRelativeResize="0"/>
          <p:nvPr/>
        </p:nvPicPr>
        <p:blipFill rotWithShape="1">
          <a:blip r:embed="rId5">
            <a:alphaModFix/>
          </a:blip>
          <a:srcRect b="42921" l="50232" r="41766" t="49038"/>
          <a:stretch/>
        </p:blipFill>
        <p:spPr>
          <a:xfrm rot="-5400000">
            <a:off x="10265998" y="25856850"/>
            <a:ext cx="1162200" cy="8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29e36dd45de_2_0"/>
          <p:cNvPicPr preferRelativeResize="0"/>
          <p:nvPr/>
        </p:nvPicPr>
        <p:blipFill rotWithShape="1">
          <a:blip r:embed="rId6">
            <a:alphaModFix/>
          </a:blip>
          <a:srcRect b="4988" l="0" r="0" t="0"/>
          <a:stretch/>
        </p:blipFill>
        <p:spPr>
          <a:xfrm>
            <a:off x="31452613" y="16540188"/>
            <a:ext cx="11740650" cy="79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29e36dd45de_2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452604" y="7571089"/>
            <a:ext cx="11136638" cy="7803402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29e36dd45de_2_0"/>
          <p:cNvSpPr txBox="1"/>
          <p:nvPr/>
        </p:nvSpPr>
        <p:spPr>
          <a:xfrm>
            <a:off x="30121313" y="6572888"/>
            <a:ext cx="1012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 (Shapley Additive Explanations):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g29e36dd45de_2_0"/>
          <p:cNvSpPr txBox="1"/>
          <p:nvPr/>
        </p:nvSpPr>
        <p:spPr>
          <a:xfrm>
            <a:off x="30227350" y="15818588"/>
            <a:ext cx="1012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LIME (Local Interpretable Model-Agnostic Explanations): 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29e36dd45de_2_0"/>
          <p:cNvSpPr txBox="1"/>
          <p:nvPr/>
        </p:nvSpPr>
        <p:spPr>
          <a:xfrm>
            <a:off x="907650" y="6708725"/>
            <a:ext cx="12319800" cy="8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Age-related Macular Degeneration (AMD) deteriorates the central part of the retina and is a leading cause of vision loss in the elderly which affects millions of people in the United States alone.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Complexity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 disease is influenced by a combination of genetic variants, causing high dimensionality a problem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Challenges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Despite advances in genomics, difficulties in translating DNA variants to biological understanding have impeded progress in the specific genes causing AMD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Objective: Development of a Python Package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project focuses on creating an interpretable machine-learning pipeline, implemented as a Python package.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tool aims to identify crucial genomic signatures in AMD, enhancing our understanding of the disease.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Broader Application: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pipeline and Python package are designed to be generalizable for other complex diseases.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g29e36dd45de_2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72925" y="15366300"/>
            <a:ext cx="5051700" cy="33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29e36dd45de_2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23663" y="15364088"/>
            <a:ext cx="5051700" cy="33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29e36dd45de_2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43100" y="16339963"/>
            <a:ext cx="15621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29e36dd45de_2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316400" y="7145775"/>
            <a:ext cx="15007199" cy="7103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29e36dd45de_2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624937" y="15391289"/>
            <a:ext cx="14579173" cy="683712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8" name="Google Shape;388;g29e36dd45de_2_0"/>
          <p:cNvGraphicFramePr/>
          <p:nvPr/>
        </p:nvGraphicFramePr>
        <p:xfrm>
          <a:off x="15433824" y="243758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{DFD75657-61D0-4D18-A266-DC9B695561C1}</a:tableStyleId>
              </a:tblPr>
              <a:tblGrid>
                <a:gridCol w="2790325"/>
                <a:gridCol w="2247275"/>
                <a:gridCol w="2009175"/>
                <a:gridCol w="2217525"/>
                <a:gridCol w="1990775"/>
                <a:gridCol w="2050325"/>
              </a:tblGrid>
              <a:tr h="1473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Sensitivity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Specificity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AUC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</a:tr>
              <a:tr h="1321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PCA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0.9289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0.9235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0.9628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0.9237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0.9696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</a:tr>
              <a:tr h="1321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MRMR</a:t>
                      </a:r>
                      <a:endParaRPr b="1"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0.9538</a:t>
                      </a:r>
                      <a:endParaRPr b="1"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0.9471</a:t>
                      </a:r>
                      <a:endParaRPr b="1"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0.9818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0.9470</a:t>
                      </a:r>
                      <a:endParaRPr b="1"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0.9819</a:t>
                      </a:r>
                      <a:endParaRPr b="1"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</a:tr>
              <a:tr h="1321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Random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Forest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0.9222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0.9176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0.9917</a:t>
                      </a:r>
                      <a:endParaRPr b="1"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0.9163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0.9619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</a:tr>
              <a:tr h="1321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Autoencoder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0.8845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0.8765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0.9389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0.8762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0.9512</a:t>
                      </a:r>
                      <a:endParaRPr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389" name="Google Shape;389;g29e36dd45de_2_0"/>
          <p:cNvSpPr txBox="1"/>
          <p:nvPr/>
        </p:nvSpPr>
        <p:spPr>
          <a:xfrm>
            <a:off x="19282172" y="23710667"/>
            <a:ext cx="593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Best Performance for All Methods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g29e36dd45de_2_0"/>
          <p:cNvSpPr txBox="1"/>
          <p:nvPr/>
        </p:nvSpPr>
        <p:spPr>
          <a:xfrm>
            <a:off x="3796155" y="18667734"/>
            <a:ext cx="663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AMD Progression leads to vision loss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9de47b9e90_0_0"/>
          <p:cNvSpPr txBox="1"/>
          <p:nvPr>
            <p:ph type="title"/>
          </p:nvPr>
        </p:nvSpPr>
        <p:spPr>
          <a:xfrm>
            <a:off x="3017520" y="1752607"/>
            <a:ext cx="378561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XGBoost + RF Interpretation</a:t>
            </a:r>
            <a:endParaRPr/>
          </a:p>
        </p:txBody>
      </p:sp>
      <p:pic>
        <p:nvPicPr>
          <p:cNvPr id="397" name="Google Shape;397;g29de47b9e9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0404" y="7931650"/>
            <a:ext cx="15719275" cy="110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29de47b9e90_0_0"/>
          <p:cNvPicPr preferRelativeResize="0"/>
          <p:nvPr/>
        </p:nvPicPr>
        <p:blipFill rotWithShape="1">
          <a:blip r:embed="rId4">
            <a:alphaModFix/>
          </a:blip>
          <a:srcRect b="4988" l="0" r="0" t="0"/>
          <a:stretch/>
        </p:blipFill>
        <p:spPr>
          <a:xfrm>
            <a:off x="24075400" y="7841500"/>
            <a:ext cx="16197603" cy="110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29de47b9e90_0_0"/>
          <p:cNvSpPr txBox="1"/>
          <p:nvPr/>
        </p:nvSpPr>
        <p:spPr>
          <a:xfrm>
            <a:off x="10183275" y="23559850"/>
            <a:ext cx="81582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LIME 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(Local Interpretable Model-Agnostic Explanations)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g29de47b9e90_0_0"/>
          <p:cNvPicPr preferRelativeResize="0"/>
          <p:nvPr/>
        </p:nvPicPr>
        <p:blipFill rotWithShape="1">
          <a:blip r:embed="rId5">
            <a:alphaModFix/>
          </a:blip>
          <a:srcRect b="4141" l="3456" r="0" t="9030"/>
          <a:stretch/>
        </p:blipFill>
        <p:spPr>
          <a:xfrm>
            <a:off x="10159100" y="24519965"/>
            <a:ext cx="8158099" cy="525402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2016-09-04T17:55:26Z</dcterms:created>
  <dc:creator>David McCormick</dc:creator>
</cp:coreProperties>
</file>